
<file path=[Content_Types].xml><?xml version="1.0" encoding="utf-8"?>
<Types xmlns="http://schemas.openxmlformats.org/package/2006/content-types">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59" r:id="rId6"/>
    <p:sldId id="260" r:id="rId7"/>
    <p:sldId id="261" r:id="rId8"/>
    <p:sldId id="262" r:id="rId9"/>
    <p:sldId id="263" r:id="rId10"/>
    <p:sldId id="277" r:id="rId11"/>
    <p:sldId id="278" r:id="rId12"/>
    <p:sldId id="279" r:id="rId13"/>
    <p:sldId id="280" r:id="rId14"/>
    <p:sldId id="281" r:id="rId15"/>
    <p:sldId id="271" r:id="rId16"/>
    <p:sldId id="282" r:id="rId17"/>
    <p:sldId id="270" r:id="rId18"/>
    <p:sldId id="269" r:id="rId19"/>
    <p:sldId id="283" r:id="rId20"/>
    <p:sldId id="284" r:id="rId21"/>
    <p:sldId id="285" r:id="rId22"/>
    <p:sldId id="286" r:id="rId23"/>
    <p:sldId id="268" r:id="rId24"/>
    <p:sldId id="287" r:id="rId25"/>
    <p:sldId id="288" r:id="rId26"/>
    <p:sldId id="289" r:id="rId27"/>
    <p:sldId id="267" r:id="rId28"/>
    <p:sldId id="295" r:id="rId29"/>
    <p:sldId id="296" r:id="rId30"/>
    <p:sldId id="297" r:id="rId31"/>
    <p:sldId id="294" r:id="rId32"/>
    <p:sldId id="293" r:id="rId33"/>
    <p:sldId id="292" r:id="rId34"/>
    <p:sldId id="291" r:id="rId35"/>
    <p:sldId id="266" r:id="rId36"/>
    <p:sldId id="298" r:id="rId37"/>
    <p:sldId id="299" r:id="rId38"/>
    <p:sldId id="274" r:id="rId39"/>
    <p:sldId id="273" r:id="rId40"/>
    <p:sldId id="275"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4BCD6A-A24B-4771-9860-7D4BAB43A84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D50A0C-4E2B-4E0C-8707-31C30EDB7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49E5E39-C9B1-401B-A2B2-5F71ECA46DE8}"/>
              </a:ext>
            </a:extLst>
          </p:cNvPr>
          <p:cNvSpPr>
            <a:spLocks noGrp="1"/>
          </p:cNvSpPr>
          <p:nvPr>
            <p:ph type="dt" sz="half" idx="10"/>
          </p:nvPr>
        </p:nvSpPr>
        <p:spPr/>
        <p:txBody>
          <a:bodyPr/>
          <a:lstStyle/>
          <a:p>
            <a:fld id="{1D4EE971-51D2-4AAE-AE68-0A382808F716}" type="datetimeFigureOut">
              <a:rPr lang="fr-FR" smtClean="0"/>
              <a:t>01/03/2019</a:t>
            </a:fld>
            <a:endParaRPr lang="fr-FR"/>
          </a:p>
        </p:txBody>
      </p:sp>
      <p:sp>
        <p:nvSpPr>
          <p:cNvPr id="5" name="Espace réservé du pied de page 4">
            <a:extLst>
              <a:ext uri="{FF2B5EF4-FFF2-40B4-BE49-F238E27FC236}">
                <a16:creationId xmlns:a16="http://schemas.microsoft.com/office/drawing/2014/main" id="{555EAE3D-79C7-4787-AD88-B935FD5C311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7F112CC-F91C-4C1B-ADCD-FCDD73FF1B5A}"/>
              </a:ext>
            </a:extLst>
          </p:cNvPr>
          <p:cNvSpPr>
            <a:spLocks noGrp="1"/>
          </p:cNvSpPr>
          <p:nvPr>
            <p:ph type="sldNum" sz="quarter" idx="12"/>
          </p:nvPr>
        </p:nvSpPr>
        <p:spPr/>
        <p:txBody>
          <a:bodyPr/>
          <a:lstStyle/>
          <a:p>
            <a:fld id="{E4422779-764A-466C-AC2C-0C367D1043E1}" type="slidenum">
              <a:rPr lang="fr-FR" smtClean="0"/>
              <a:t>‹N°›</a:t>
            </a:fld>
            <a:endParaRPr lang="fr-FR"/>
          </a:p>
        </p:txBody>
      </p:sp>
    </p:spTree>
    <p:extLst>
      <p:ext uri="{BB962C8B-B14F-4D97-AF65-F5344CB8AC3E}">
        <p14:creationId xmlns:p14="http://schemas.microsoft.com/office/powerpoint/2010/main" val="98757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8149A9-1991-49B9-88B7-746337BFD72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35ADA41-10BE-4EBE-AABB-F140B7F68997}"/>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D2C540D-54E4-400A-949A-3F482550DEBB}"/>
              </a:ext>
            </a:extLst>
          </p:cNvPr>
          <p:cNvSpPr>
            <a:spLocks noGrp="1"/>
          </p:cNvSpPr>
          <p:nvPr>
            <p:ph type="dt" sz="half" idx="10"/>
          </p:nvPr>
        </p:nvSpPr>
        <p:spPr/>
        <p:txBody>
          <a:bodyPr/>
          <a:lstStyle/>
          <a:p>
            <a:fld id="{1D4EE971-51D2-4AAE-AE68-0A382808F716}" type="datetimeFigureOut">
              <a:rPr lang="fr-FR" smtClean="0"/>
              <a:t>01/03/2019</a:t>
            </a:fld>
            <a:endParaRPr lang="fr-FR"/>
          </a:p>
        </p:txBody>
      </p:sp>
      <p:sp>
        <p:nvSpPr>
          <p:cNvPr id="5" name="Espace réservé du pied de page 4">
            <a:extLst>
              <a:ext uri="{FF2B5EF4-FFF2-40B4-BE49-F238E27FC236}">
                <a16:creationId xmlns:a16="http://schemas.microsoft.com/office/drawing/2014/main" id="{F517C46F-2F8B-4FA1-8924-04B9E63B942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FF0127-46EE-4C62-BE0A-7F6605F0C1B0}"/>
              </a:ext>
            </a:extLst>
          </p:cNvPr>
          <p:cNvSpPr>
            <a:spLocks noGrp="1"/>
          </p:cNvSpPr>
          <p:nvPr>
            <p:ph type="sldNum" sz="quarter" idx="12"/>
          </p:nvPr>
        </p:nvSpPr>
        <p:spPr/>
        <p:txBody>
          <a:bodyPr/>
          <a:lstStyle/>
          <a:p>
            <a:fld id="{E4422779-764A-466C-AC2C-0C367D1043E1}" type="slidenum">
              <a:rPr lang="fr-FR" smtClean="0"/>
              <a:t>‹N°›</a:t>
            </a:fld>
            <a:endParaRPr lang="fr-FR"/>
          </a:p>
        </p:txBody>
      </p:sp>
    </p:spTree>
    <p:extLst>
      <p:ext uri="{BB962C8B-B14F-4D97-AF65-F5344CB8AC3E}">
        <p14:creationId xmlns:p14="http://schemas.microsoft.com/office/powerpoint/2010/main" val="382258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E872684-DC00-477C-8314-528413A1585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4C26490-9126-471F-89B5-33B2671890FC}"/>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27AF05-468A-466B-B89A-9BACC6608A51}"/>
              </a:ext>
            </a:extLst>
          </p:cNvPr>
          <p:cNvSpPr>
            <a:spLocks noGrp="1"/>
          </p:cNvSpPr>
          <p:nvPr>
            <p:ph type="dt" sz="half" idx="10"/>
          </p:nvPr>
        </p:nvSpPr>
        <p:spPr/>
        <p:txBody>
          <a:bodyPr/>
          <a:lstStyle/>
          <a:p>
            <a:fld id="{1D4EE971-51D2-4AAE-AE68-0A382808F716}" type="datetimeFigureOut">
              <a:rPr lang="fr-FR" smtClean="0"/>
              <a:t>01/03/2019</a:t>
            </a:fld>
            <a:endParaRPr lang="fr-FR"/>
          </a:p>
        </p:txBody>
      </p:sp>
      <p:sp>
        <p:nvSpPr>
          <p:cNvPr id="5" name="Espace réservé du pied de page 4">
            <a:extLst>
              <a:ext uri="{FF2B5EF4-FFF2-40B4-BE49-F238E27FC236}">
                <a16:creationId xmlns:a16="http://schemas.microsoft.com/office/drawing/2014/main" id="{24E7045C-0697-49BC-A8CF-B048A4AB91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74EAE6C-F118-4EC7-8B66-2D806908D46F}"/>
              </a:ext>
            </a:extLst>
          </p:cNvPr>
          <p:cNvSpPr>
            <a:spLocks noGrp="1"/>
          </p:cNvSpPr>
          <p:nvPr>
            <p:ph type="sldNum" sz="quarter" idx="12"/>
          </p:nvPr>
        </p:nvSpPr>
        <p:spPr/>
        <p:txBody>
          <a:bodyPr/>
          <a:lstStyle/>
          <a:p>
            <a:fld id="{E4422779-764A-466C-AC2C-0C367D1043E1}" type="slidenum">
              <a:rPr lang="fr-FR" smtClean="0"/>
              <a:t>‹N°›</a:t>
            </a:fld>
            <a:endParaRPr lang="fr-FR"/>
          </a:p>
        </p:txBody>
      </p:sp>
    </p:spTree>
    <p:extLst>
      <p:ext uri="{BB962C8B-B14F-4D97-AF65-F5344CB8AC3E}">
        <p14:creationId xmlns:p14="http://schemas.microsoft.com/office/powerpoint/2010/main" val="2295312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A788F-63AB-4244-BAF9-E54973B15F5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AE0EC61-FD12-4D90-A2FF-022EEE7933E0}"/>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D99DA8-3BF9-4A24-8050-D1B5FBFC5D67}"/>
              </a:ext>
            </a:extLst>
          </p:cNvPr>
          <p:cNvSpPr>
            <a:spLocks noGrp="1"/>
          </p:cNvSpPr>
          <p:nvPr>
            <p:ph type="dt" sz="half" idx="10"/>
          </p:nvPr>
        </p:nvSpPr>
        <p:spPr/>
        <p:txBody>
          <a:bodyPr/>
          <a:lstStyle/>
          <a:p>
            <a:fld id="{1D4EE971-51D2-4AAE-AE68-0A382808F716}" type="datetimeFigureOut">
              <a:rPr lang="fr-FR" smtClean="0"/>
              <a:t>01/03/2019</a:t>
            </a:fld>
            <a:endParaRPr lang="fr-FR"/>
          </a:p>
        </p:txBody>
      </p:sp>
      <p:sp>
        <p:nvSpPr>
          <p:cNvPr id="5" name="Espace réservé du pied de page 4">
            <a:extLst>
              <a:ext uri="{FF2B5EF4-FFF2-40B4-BE49-F238E27FC236}">
                <a16:creationId xmlns:a16="http://schemas.microsoft.com/office/drawing/2014/main" id="{3520C5F6-A8D4-47A6-B0DC-7BD3BD318F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C0905B-4D4F-4B50-8CCC-AE2AF29C508A}"/>
              </a:ext>
            </a:extLst>
          </p:cNvPr>
          <p:cNvSpPr>
            <a:spLocks noGrp="1"/>
          </p:cNvSpPr>
          <p:nvPr>
            <p:ph type="sldNum" sz="quarter" idx="12"/>
          </p:nvPr>
        </p:nvSpPr>
        <p:spPr/>
        <p:txBody>
          <a:bodyPr/>
          <a:lstStyle/>
          <a:p>
            <a:fld id="{E4422779-764A-466C-AC2C-0C367D1043E1}" type="slidenum">
              <a:rPr lang="fr-FR" smtClean="0"/>
              <a:t>‹N°›</a:t>
            </a:fld>
            <a:endParaRPr lang="fr-FR"/>
          </a:p>
        </p:txBody>
      </p:sp>
    </p:spTree>
    <p:extLst>
      <p:ext uri="{BB962C8B-B14F-4D97-AF65-F5344CB8AC3E}">
        <p14:creationId xmlns:p14="http://schemas.microsoft.com/office/powerpoint/2010/main" val="223702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B926D1-BB26-4E1D-98E9-48F5FB07B6A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379EAB8-8641-48B4-9BE8-55B365448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F0E07190-EF5A-493B-AF3F-0A8BD4E87DB2}"/>
              </a:ext>
            </a:extLst>
          </p:cNvPr>
          <p:cNvSpPr>
            <a:spLocks noGrp="1"/>
          </p:cNvSpPr>
          <p:nvPr>
            <p:ph type="dt" sz="half" idx="10"/>
          </p:nvPr>
        </p:nvSpPr>
        <p:spPr/>
        <p:txBody>
          <a:bodyPr/>
          <a:lstStyle/>
          <a:p>
            <a:fld id="{1D4EE971-51D2-4AAE-AE68-0A382808F716}" type="datetimeFigureOut">
              <a:rPr lang="fr-FR" smtClean="0"/>
              <a:t>01/03/2019</a:t>
            </a:fld>
            <a:endParaRPr lang="fr-FR"/>
          </a:p>
        </p:txBody>
      </p:sp>
      <p:sp>
        <p:nvSpPr>
          <p:cNvPr id="5" name="Espace réservé du pied de page 4">
            <a:extLst>
              <a:ext uri="{FF2B5EF4-FFF2-40B4-BE49-F238E27FC236}">
                <a16:creationId xmlns:a16="http://schemas.microsoft.com/office/drawing/2014/main" id="{A7497E48-A925-451B-BC1F-4464964207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12A1FD-065D-4377-9C81-9184AF0BF6AB}"/>
              </a:ext>
            </a:extLst>
          </p:cNvPr>
          <p:cNvSpPr>
            <a:spLocks noGrp="1"/>
          </p:cNvSpPr>
          <p:nvPr>
            <p:ph type="sldNum" sz="quarter" idx="12"/>
          </p:nvPr>
        </p:nvSpPr>
        <p:spPr/>
        <p:txBody>
          <a:bodyPr/>
          <a:lstStyle/>
          <a:p>
            <a:fld id="{E4422779-764A-466C-AC2C-0C367D1043E1}" type="slidenum">
              <a:rPr lang="fr-FR" smtClean="0"/>
              <a:t>‹N°›</a:t>
            </a:fld>
            <a:endParaRPr lang="fr-FR"/>
          </a:p>
        </p:txBody>
      </p:sp>
    </p:spTree>
    <p:extLst>
      <p:ext uri="{BB962C8B-B14F-4D97-AF65-F5344CB8AC3E}">
        <p14:creationId xmlns:p14="http://schemas.microsoft.com/office/powerpoint/2010/main" val="174974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198EB4-A24B-4E2B-A9A7-CF3F6FF9C2E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BE52249-568D-4F7F-8B9F-B737CE3B1C62}"/>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0CAAE65-AE38-401E-8337-4520232F20DA}"/>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DAD6EE2-0097-4BF1-829E-DED29BCBFBAF}"/>
              </a:ext>
            </a:extLst>
          </p:cNvPr>
          <p:cNvSpPr>
            <a:spLocks noGrp="1"/>
          </p:cNvSpPr>
          <p:nvPr>
            <p:ph type="dt" sz="half" idx="10"/>
          </p:nvPr>
        </p:nvSpPr>
        <p:spPr/>
        <p:txBody>
          <a:bodyPr/>
          <a:lstStyle/>
          <a:p>
            <a:fld id="{1D4EE971-51D2-4AAE-AE68-0A382808F716}" type="datetimeFigureOut">
              <a:rPr lang="fr-FR" smtClean="0"/>
              <a:t>01/03/2019</a:t>
            </a:fld>
            <a:endParaRPr lang="fr-FR"/>
          </a:p>
        </p:txBody>
      </p:sp>
      <p:sp>
        <p:nvSpPr>
          <p:cNvPr id="6" name="Espace réservé du pied de page 5">
            <a:extLst>
              <a:ext uri="{FF2B5EF4-FFF2-40B4-BE49-F238E27FC236}">
                <a16:creationId xmlns:a16="http://schemas.microsoft.com/office/drawing/2014/main" id="{CB5C444A-599F-4C9B-8777-86F620491EA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92ACAA1-B8C3-4901-A9AB-CBC3BC87B370}"/>
              </a:ext>
            </a:extLst>
          </p:cNvPr>
          <p:cNvSpPr>
            <a:spLocks noGrp="1"/>
          </p:cNvSpPr>
          <p:nvPr>
            <p:ph type="sldNum" sz="quarter" idx="12"/>
          </p:nvPr>
        </p:nvSpPr>
        <p:spPr/>
        <p:txBody>
          <a:bodyPr/>
          <a:lstStyle/>
          <a:p>
            <a:fld id="{E4422779-764A-466C-AC2C-0C367D1043E1}" type="slidenum">
              <a:rPr lang="fr-FR" smtClean="0"/>
              <a:t>‹N°›</a:t>
            </a:fld>
            <a:endParaRPr lang="fr-FR"/>
          </a:p>
        </p:txBody>
      </p:sp>
    </p:spTree>
    <p:extLst>
      <p:ext uri="{BB962C8B-B14F-4D97-AF65-F5344CB8AC3E}">
        <p14:creationId xmlns:p14="http://schemas.microsoft.com/office/powerpoint/2010/main" val="263907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62A76F-EEC3-4955-B049-75B79C800E1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0EDC9F5-4CC9-4DF5-8944-013A536AE0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A7A93759-A7D5-4849-9144-6FA80BAE88A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79476C9-D0DB-4FC3-99F3-2B06570E3A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3AD302DD-3E6B-47FB-90FE-677B317DA624}"/>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70865C9-CEBE-4437-9A49-EDA752DE3837}"/>
              </a:ext>
            </a:extLst>
          </p:cNvPr>
          <p:cNvSpPr>
            <a:spLocks noGrp="1"/>
          </p:cNvSpPr>
          <p:nvPr>
            <p:ph type="dt" sz="half" idx="10"/>
          </p:nvPr>
        </p:nvSpPr>
        <p:spPr/>
        <p:txBody>
          <a:bodyPr/>
          <a:lstStyle/>
          <a:p>
            <a:fld id="{1D4EE971-51D2-4AAE-AE68-0A382808F716}" type="datetimeFigureOut">
              <a:rPr lang="fr-FR" smtClean="0"/>
              <a:t>01/03/2019</a:t>
            </a:fld>
            <a:endParaRPr lang="fr-FR"/>
          </a:p>
        </p:txBody>
      </p:sp>
      <p:sp>
        <p:nvSpPr>
          <p:cNvPr id="8" name="Espace réservé du pied de page 7">
            <a:extLst>
              <a:ext uri="{FF2B5EF4-FFF2-40B4-BE49-F238E27FC236}">
                <a16:creationId xmlns:a16="http://schemas.microsoft.com/office/drawing/2014/main" id="{BB30C410-1EF1-4147-8B6D-E092128EBF8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5B3C6A3-DEC2-4DC4-9421-EC3F3CD832D6}"/>
              </a:ext>
            </a:extLst>
          </p:cNvPr>
          <p:cNvSpPr>
            <a:spLocks noGrp="1"/>
          </p:cNvSpPr>
          <p:nvPr>
            <p:ph type="sldNum" sz="quarter" idx="12"/>
          </p:nvPr>
        </p:nvSpPr>
        <p:spPr/>
        <p:txBody>
          <a:bodyPr/>
          <a:lstStyle/>
          <a:p>
            <a:fld id="{E4422779-764A-466C-AC2C-0C367D1043E1}" type="slidenum">
              <a:rPr lang="fr-FR" smtClean="0"/>
              <a:t>‹N°›</a:t>
            </a:fld>
            <a:endParaRPr lang="fr-FR"/>
          </a:p>
        </p:txBody>
      </p:sp>
    </p:spTree>
    <p:extLst>
      <p:ext uri="{BB962C8B-B14F-4D97-AF65-F5344CB8AC3E}">
        <p14:creationId xmlns:p14="http://schemas.microsoft.com/office/powerpoint/2010/main" val="41424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D4706-DFFD-465F-AB47-538582E8DA5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5EC926F-FEFF-467F-A49F-66429167F3B8}"/>
              </a:ext>
            </a:extLst>
          </p:cNvPr>
          <p:cNvSpPr>
            <a:spLocks noGrp="1"/>
          </p:cNvSpPr>
          <p:nvPr>
            <p:ph type="dt" sz="half" idx="10"/>
          </p:nvPr>
        </p:nvSpPr>
        <p:spPr/>
        <p:txBody>
          <a:bodyPr/>
          <a:lstStyle/>
          <a:p>
            <a:fld id="{1D4EE971-51D2-4AAE-AE68-0A382808F716}" type="datetimeFigureOut">
              <a:rPr lang="fr-FR" smtClean="0"/>
              <a:t>01/03/2019</a:t>
            </a:fld>
            <a:endParaRPr lang="fr-FR"/>
          </a:p>
        </p:txBody>
      </p:sp>
      <p:sp>
        <p:nvSpPr>
          <p:cNvPr id="4" name="Espace réservé du pied de page 3">
            <a:extLst>
              <a:ext uri="{FF2B5EF4-FFF2-40B4-BE49-F238E27FC236}">
                <a16:creationId xmlns:a16="http://schemas.microsoft.com/office/drawing/2014/main" id="{D5EAA1B3-CDA3-41CB-9F13-2BFAE561C8A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546D404-2E8C-44F5-A7E4-398F6E8F6517}"/>
              </a:ext>
            </a:extLst>
          </p:cNvPr>
          <p:cNvSpPr>
            <a:spLocks noGrp="1"/>
          </p:cNvSpPr>
          <p:nvPr>
            <p:ph type="sldNum" sz="quarter" idx="12"/>
          </p:nvPr>
        </p:nvSpPr>
        <p:spPr/>
        <p:txBody>
          <a:bodyPr/>
          <a:lstStyle/>
          <a:p>
            <a:fld id="{E4422779-764A-466C-AC2C-0C367D1043E1}" type="slidenum">
              <a:rPr lang="fr-FR" smtClean="0"/>
              <a:t>‹N°›</a:t>
            </a:fld>
            <a:endParaRPr lang="fr-FR"/>
          </a:p>
        </p:txBody>
      </p:sp>
    </p:spTree>
    <p:extLst>
      <p:ext uri="{BB962C8B-B14F-4D97-AF65-F5344CB8AC3E}">
        <p14:creationId xmlns:p14="http://schemas.microsoft.com/office/powerpoint/2010/main" val="4029896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62E4A82-9545-479D-8B03-340075E34C96}"/>
              </a:ext>
            </a:extLst>
          </p:cNvPr>
          <p:cNvSpPr>
            <a:spLocks noGrp="1"/>
          </p:cNvSpPr>
          <p:nvPr>
            <p:ph type="dt" sz="half" idx="10"/>
          </p:nvPr>
        </p:nvSpPr>
        <p:spPr/>
        <p:txBody>
          <a:bodyPr/>
          <a:lstStyle/>
          <a:p>
            <a:fld id="{1D4EE971-51D2-4AAE-AE68-0A382808F716}" type="datetimeFigureOut">
              <a:rPr lang="fr-FR" smtClean="0"/>
              <a:t>01/03/2019</a:t>
            </a:fld>
            <a:endParaRPr lang="fr-FR"/>
          </a:p>
        </p:txBody>
      </p:sp>
      <p:sp>
        <p:nvSpPr>
          <p:cNvPr id="3" name="Espace réservé du pied de page 2">
            <a:extLst>
              <a:ext uri="{FF2B5EF4-FFF2-40B4-BE49-F238E27FC236}">
                <a16:creationId xmlns:a16="http://schemas.microsoft.com/office/drawing/2014/main" id="{520B2915-6660-4963-AD2A-AB85772E20F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B59A47F-7B77-466B-A1D4-BDE5CAA04FB4}"/>
              </a:ext>
            </a:extLst>
          </p:cNvPr>
          <p:cNvSpPr>
            <a:spLocks noGrp="1"/>
          </p:cNvSpPr>
          <p:nvPr>
            <p:ph type="sldNum" sz="quarter" idx="12"/>
          </p:nvPr>
        </p:nvSpPr>
        <p:spPr/>
        <p:txBody>
          <a:bodyPr/>
          <a:lstStyle/>
          <a:p>
            <a:fld id="{E4422779-764A-466C-AC2C-0C367D1043E1}" type="slidenum">
              <a:rPr lang="fr-FR" smtClean="0"/>
              <a:t>‹N°›</a:t>
            </a:fld>
            <a:endParaRPr lang="fr-FR"/>
          </a:p>
        </p:txBody>
      </p:sp>
    </p:spTree>
    <p:extLst>
      <p:ext uri="{BB962C8B-B14F-4D97-AF65-F5344CB8AC3E}">
        <p14:creationId xmlns:p14="http://schemas.microsoft.com/office/powerpoint/2010/main" val="212282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09FC38-8F7D-40D9-B9E8-CA0CD954388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CD50D42-0E5D-4EE5-B11E-2AF405D3A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3AFE136-01F7-4C7B-806C-D4AD7BD9E1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A192F04-7E87-4F30-B969-B91ADC2B6672}"/>
              </a:ext>
            </a:extLst>
          </p:cNvPr>
          <p:cNvSpPr>
            <a:spLocks noGrp="1"/>
          </p:cNvSpPr>
          <p:nvPr>
            <p:ph type="dt" sz="half" idx="10"/>
          </p:nvPr>
        </p:nvSpPr>
        <p:spPr/>
        <p:txBody>
          <a:bodyPr/>
          <a:lstStyle/>
          <a:p>
            <a:fld id="{1D4EE971-51D2-4AAE-AE68-0A382808F716}" type="datetimeFigureOut">
              <a:rPr lang="fr-FR" smtClean="0"/>
              <a:t>01/03/2019</a:t>
            </a:fld>
            <a:endParaRPr lang="fr-FR"/>
          </a:p>
        </p:txBody>
      </p:sp>
      <p:sp>
        <p:nvSpPr>
          <p:cNvPr id="6" name="Espace réservé du pied de page 5">
            <a:extLst>
              <a:ext uri="{FF2B5EF4-FFF2-40B4-BE49-F238E27FC236}">
                <a16:creationId xmlns:a16="http://schemas.microsoft.com/office/drawing/2014/main" id="{E83D2FF8-CDF3-4095-AE77-4524F3FF0CF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0F14F07-41CF-40C5-9822-80993A09E958}"/>
              </a:ext>
            </a:extLst>
          </p:cNvPr>
          <p:cNvSpPr>
            <a:spLocks noGrp="1"/>
          </p:cNvSpPr>
          <p:nvPr>
            <p:ph type="sldNum" sz="quarter" idx="12"/>
          </p:nvPr>
        </p:nvSpPr>
        <p:spPr/>
        <p:txBody>
          <a:bodyPr/>
          <a:lstStyle/>
          <a:p>
            <a:fld id="{E4422779-764A-466C-AC2C-0C367D1043E1}" type="slidenum">
              <a:rPr lang="fr-FR" smtClean="0"/>
              <a:t>‹N°›</a:t>
            </a:fld>
            <a:endParaRPr lang="fr-FR"/>
          </a:p>
        </p:txBody>
      </p:sp>
    </p:spTree>
    <p:extLst>
      <p:ext uri="{BB962C8B-B14F-4D97-AF65-F5344CB8AC3E}">
        <p14:creationId xmlns:p14="http://schemas.microsoft.com/office/powerpoint/2010/main" val="2757895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C3F89-1689-4933-BD8A-C093403E4ED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533B69-59E2-4EAF-9511-68309EED6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1C1F7D7-C34F-4FD1-B9AB-9B6440473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D8F214A-3EC9-4AE2-8723-592430E87C58}"/>
              </a:ext>
            </a:extLst>
          </p:cNvPr>
          <p:cNvSpPr>
            <a:spLocks noGrp="1"/>
          </p:cNvSpPr>
          <p:nvPr>
            <p:ph type="dt" sz="half" idx="10"/>
          </p:nvPr>
        </p:nvSpPr>
        <p:spPr/>
        <p:txBody>
          <a:bodyPr/>
          <a:lstStyle/>
          <a:p>
            <a:fld id="{1D4EE971-51D2-4AAE-AE68-0A382808F716}" type="datetimeFigureOut">
              <a:rPr lang="fr-FR" smtClean="0"/>
              <a:t>01/03/2019</a:t>
            </a:fld>
            <a:endParaRPr lang="fr-FR"/>
          </a:p>
        </p:txBody>
      </p:sp>
      <p:sp>
        <p:nvSpPr>
          <p:cNvPr id="6" name="Espace réservé du pied de page 5">
            <a:extLst>
              <a:ext uri="{FF2B5EF4-FFF2-40B4-BE49-F238E27FC236}">
                <a16:creationId xmlns:a16="http://schemas.microsoft.com/office/drawing/2014/main" id="{EB25848A-64FB-44BC-8BA9-5B8E41668ED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3DAC61F-5D19-4C58-ABD0-9DC1FE75F776}"/>
              </a:ext>
            </a:extLst>
          </p:cNvPr>
          <p:cNvSpPr>
            <a:spLocks noGrp="1"/>
          </p:cNvSpPr>
          <p:nvPr>
            <p:ph type="sldNum" sz="quarter" idx="12"/>
          </p:nvPr>
        </p:nvSpPr>
        <p:spPr/>
        <p:txBody>
          <a:bodyPr/>
          <a:lstStyle/>
          <a:p>
            <a:fld id="{E4422779-764A-466C-AC2C-0C367D1043E1}" type="slidenum">
              <a:rPr lang="fr-FR" smtClean="0"/>
              <a:t>‹N°›</a:t>
            </a:fld>
            <a:endParaRPr lang="fr-FR"/>
          </a:p>
        </p:txBody>
      </p:sp>
    </p:spTree>
    <p:extLst>
      <p:ext uri="{BB962C8B-B14F-4D97-AF65-F5344CB8AC3E}">
        <p14:creationId xmlns:p14="http://schemas.microsoft.com/office/powerpoint/2010/main" val="468957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3116BD5-A572-426F-9E9B-432CDDB94D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0A22357-B655-431B-9ABC-F712BCCA2C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A7DA35-9DC3-4FB3-8A4F-87CF2E1527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EE971-51D2-4AAE-AE68-0A382808F716}" type="datetimeFigureOut">
              <a:rPr lang="fr-FR" smtClean="0"/>
              <a:t>01/03/2019</a:t>
            </a:fld>
            <a:endParaRPr lang="fr-FR"/>
          </a:p>
        </p:txBody>
      </p:sp>
      <p:sp>
        <p:nvSpPr>
          <p:cNvPr id="5" name="Espace réservé du pied de page 4">
            <a:extLst>
              <a:ext uri="{FF2B5EF4-FFF2-40B4-BE49-F238E27FC236}">
                <a16:creationId xmlns:a16="http://schemas.microsoft.com/office/drawing/2014/main" id="{1D23BB71-6EA6-4D43-8A9F-1C888B2012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1031AF1-9C47-482D-8E45-2C25F41AE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22779-764A-466C-AC2C-0C367D1043E1}" type="slidenum">
              <a:rPr lang="fr-FR" smtClean="0"/>
              <a:t>‹N°›</a:t>
            </a:fld>
            <a:endParaRPr lang="fr-FR"/>
          </a:p>
        </p:txBody>
      </p:sp>
    </p:spTree>
    <p:extLst>
      <p:ext uri="{BB962C8B-B14F-4D97-AF65-F5344CB8AC3E}">
        <p14:creationId xmlns:p14="http://schemas.microsoft.com/office/powerpoint/2010/main" val="2999567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futura-sciences.com/planete/definitions/oceanographie-eau-douce-6619/" TargetMode="External"/><Relationship Id="rId3" Type="http://schemas.openxmlformats.org/officeDocument/2006/relationships/hyperlink" Target="https://www.futura-sciences.com/planete/definitions/developpement-durable-dechet-5725/" TargetMode="External"/><Relationship Id="rId7" Type="http://schemas.openxmlformats.org/officeDocument/2006/relationships/hyperlink" Target="https://www.futura-sciences.com/planete/definitions/classification-vivant-mammifere-2142/" TargetMode="External"/><Relationship Id="rId2" Type="http://schemas.openxmlformats.org/officeDocument/2006/relationships/hyperlink" Target="http://www.ramoge.org/ramogefr/accueil.php3" TargetMode="External"/><Relationship Id="rId1" Type="http://schemas.openxmlformats.org/officeDocument/2006/relationships/slideLayout" Target="../slideLayouts/slideLayout2.xml"/><Relationship Id="rId6" Type="http://schemas.openxmlformats.org/officeDocument/2006/relationships/hyperlink" Target="https://www.futura-sciences.com/planete/definitions/zoologie-poisson-10415/" TargetMode="External"/><Relationship Id="rId5" Type="http://schemas.openxmlformats.org/officeDocument/2006/relationships/hyperlink" Target="https://www.futura-sciences.com/magazines/environnement/infos/dossiers/d/developpement-durable-estocade-sacs-jetables-569/" TargetMode="External"/><Relationship Id="rId4" Type="http://schemas.openxmlformats.org/officeDocument/2006/relationships/hyperlink" Target="https://www.futura-sciences.com/magazines/nature/infos/actu/d/mer-huitres-menacees-microplastiques-6218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youtu.be/O0fG5nj4_w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3%20juliette%20d&#233;fi%20%20pourquoi%20la%20mer%20mousse.pptx"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docs%20alice%20alberto/alberto%20Activit&#233;%20exp&#233;rimentale%20n&#176;3%20piscine.doc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2B260-123A-4FFE-B18D-7AF92834D986}"/>
              </a:ext>
            </a:extLst>
          </p:cNvPr>
          <p:cNvSpPr>
            <a:spLocks noGrp="1"/>
          </p:cNvSpPr>
          <p:nvPr>
            <p:ph type="ctrTitle"/>
          </p:nvPr>
        </p:nvSpPr>
        <p:spPr>
          <a:xfrm>
            <a:off x="702365" y="1122362"/>
            <a:ext cx="9965635" cy="2800281"/>
          </a:xfrm>
        </p:spPr>
        <p:txBody>
          <a:bodyPr/>
          <a:lstStyle/>
          <a:p>
            <a:r>
              <a:rPr lang="fr-FR" sz="4400" b="1" dirty="0">
                <a:solidFill>
                  <a:srgbClr val="7030A0"/>
                </a:solidFill>
              </a:rPr>
              <a:t>Les postures </a:t>
            </a:r>
            <a:br>
              <a:rPr lang="fr-FR" sz="4400" b="1" dirty="0">
                <a:solidFill>
                  <a:srgbClr val="7030A0"/>
                </a:solidFill>
              </a:rPr>
            </a:br>
            <a:r>
              <a:rPr lang="fr-FR" sz="4400" b="1" dirty="0">
                <a:solidFill>
                  <a:srgbClr val="7030A0"/>
                </a:solidFill>
              </a:rPr>
              <a:t>dans la démarche d’investigation</a:t>
            </a:r>
            <a:endParaRPr lang="fr-FR" b="1" dirty="0">
              <a:solidFill>
                <a:srgbClr val="7030A0"/>
              </a:solidFill>
            </a:endParaRPr>
          </a:p>
        </p:txBody>
      </p:sp>
    </p:spTree>
    <p:extLst>
      <p:ext uri="{BB962C8B-B14F-4D97-AF65-F5344CB8AC3E}">
        <p14:creationId xmlns:p14="http://schemas.microsoft.com/office/powerpoint/2010/main" val="1688544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91394-96AE-44B7-9CAD-2F852F376CE0}"/>
              </a:ext>
            </a:extLst>
          </p:cNvPr>
          <p:cNvSpPr>
            <a:spLocks noGrp="1"/>
          </p:cNvSpPr>
          <p:nvPr>
            <p:ph type="title"/>
          </p:nvPr>
        </p:nvSpPr>
        <p:spPr>
          <a:xfrm>
            <a:off x="838200" y="365125"/>
            <a:ext cx="10515600" cy="1113479"/>
          </a:xfrm>
        </p:spPr>
        <p:txBody>
          <a:bodyPr>
            <a:normAutofit fontScale="90000"/>
          </a:bodyPr>
          <a:lstStyle/>
          <a:p>
            <a:pPr algn="ctr"/>
            <a:r>
              <a:rPr lang="fr-FR" b="1" u="sng" dirty="0">
                <a:solidFill>
                  <a:srgbClr val="00B0F0"/>
                </a:solidFill>
                <a:latin typeface="Times New Roman" panose="02020603050405020304" pitchFamily="18" charset="0"/>
                <a:ea typeface="Times New Roman" panose="02020603050405020304" pitchFamily="18" charset="0"/>
              </a:rPr>
              <a:t>Précisions sur les pollutions aquatiques</a:t>
            </a:r>
            <a:br>
              <a:rPr lang="fr-FR" dirty="0">
                <a:latin typeface="Times New Roman" panose="02020603050405020304" pitchFamily="18" charset="0"/>
                <a:ea typeface="Times New Roman" panose="02020603050405020304" pitchFamily="18" charset="0"/>
              </a:rPr>
            </a:br>
            <a:endParaRPr lang="fr-FR" dirty="0"/>
          </a:p>
        </p:txBody>
      </p:sp>
      <p:pic>
        <p:nvPicPr>
          <p:cNvPr id="4" name="Espace réservé du contenu 3">
            <a:extLst>
              <a:ext uri="{FF2B5EF4-FFF2-40B4-BE49-F238E27FC236}">
                <a16:creationId xmlns:a16="http://schemas.microsoft.com/office/drawing/2014/main" id="{16039012-2E95-4902-9193-B5156DCA174A}"/>
              </a:ext>
            </a:extLst>
          </p:cNvPr>
          <p:cNvPicPr>
            <a:picLocks noGrp="1"/>
          </p:cNvPicPr>
          <p:nvPr>
            <p:ph idx="1"/>
          </p:nvPr>
        </p:nvPicPr>
        <p:blipFill>
          <a:blip r:embed="rId2"/>
          <a:stretch>
            <a:fillRect/>
          </a:stretch>
        </p:blipFill>
        <p:spPr>
          <a:xfrm>
            <a:off x="1947072" y="926372"/>
            <a:ext cx="8297855" cy="5739619"/>
          </a:xfrm>
          <a:prstGeom prst="rect">
            <a:avLst/>
          </a:prstGeom>
        </p:spPr>
      </p:pic>
    </p:spTree>
    <p:extLst>
      <p:ext uri="{BB962C8B-B14F-4D97-AF65-F5344CB8AC3E}">
        <p14:creationId xmlns:p14="http://schemas.microsoft.com/office/powerpoint/2010/main" val="1379211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2179B16-080B-445E-9EDF-6C47F27A4497}"/>
              </a:ext>
            </a:extLst>
          </p:cNvPr>
          <p:cNvSpPr>
            <a:spLocks noGrp="1"/>
          </p:cNvSpPr>
          <p:nvPr>
            <p:ph idx="1"/>
          </p:nvPr>
        </p:nvSpPr>
        <p:spPr>
          <a:xfrm>
            <a:off x="758757" y="505838"/>
            <a:ext cx="10595043" cy="5671125"/>
          </a:xfrm>
        </p:spPr>
        <p:txBody>
          <a:bodyPr/>
          <a:lstStyle/>
          <a:p>
            <a:pPr marL="0" indent="0" algn="ctr">
              <a:buNone/>
            </a:pPr>
            <a:r>
              <a:rPr lang="fr-FR" b="1" dirty="0"/>
              <a:t>les macro et micro-déchets</a:t>
            </a:r>
            <a:endParaRPr lang="fr-FR" dirty="0"/>
          </a:p>
          <a:p>
            <a:endParaRPr lang="fr-FR" dirty="0"/>
          </a:p>
          <a:p>
            <a:r>
              <a:rPr lang="fr-FR" b="1" dirty="0"/>
              <a:t>Un </a:t>
            </a:r>
            <a:r>
              <a:rPr lang="fr-FR" b="1" dirty="0" err="1"/>
              <a:t>macro-déchet</a:t>
            </a:r>
            <a:r>
              <a:rPr lang="fr-FR" dirty="0"/>
              <a:t> est défini par l'</a:t>
            </a:r>
            <a:r>
              <a:rPr lang="fr-FR" dirty="0">
                <a:hlinkClick r:id="rId2" tooltip="Site de l'accord de Ramoge"/>
              </a:rPr>
              <a:t>accord de </a:t>
            </a:r>
            <a:r>
              <a:rPr lang="fr-FR" dirty="0" err="1">
                <a:hlinkClick r:id="rId2" tooltip="Site de l'accord de Ramoge"/>
              </a:rPr>
              <a:t>Ramoge</a:t>
            </a:r>
            <a:r>
              <a:rPr lang="fr-FR" dirty="0"/>
              <a:t> comme « </a:t>
            </a:r>
            <a:r>
              <a:rPr lang="fr-FR" i="1" dirty="0"/>
              <a:t>un </a:t>
            </a:r>
            <a:r>
              <a:rPr lang="fr-FR" i="1" dirty="0">
                <a:hlinkClick r:id="rId3"/>
              </a:rPr>
              <a:t>déchet</a:t>
            </a:r>
            <a:r>
              <a:rPr lang="fr-FR" i="1" dirty="0"/>
              <a:t> issu de l'activité humaine, flottant en surface ou immergé, transporté par les courants marins ou par les fleuves jusqu'au littoral et se déposant sur les plages</a:t>
            </a:r>
            <a:r>
              <a:rPr lang="fr-FR" dirty="0"/>
              <a:t> ».</a:t>
            </a:r>
          </a:p>
          <a:p>
            <a:pPr marL="0" indent="0">
              <a:buNone/>
            </a:pPr>
            <a:endParaRPr lang="fr-FR" dirty="0"/>
          </a:p>
          <a:p>
            <a:r>
              <a:rPr lang="fr-FR" b="1" dirty="0"/>
              <a:t>Un </a:t>
            </a:r>
            <a:r>
              <a:rPr lang="fr-FR" b="1" dirty="0">
                <a:hlinkClick r:id="rId4" tooltip="Les huîtres menacées par les microplastiques"/>
              </a:rPr>
              <a:t>micro-plastique</a:t>
            </a:r>
            <a:r>
              <a:rPr lang="fr-FR" dirty="0"/>
              <a:t> est une particule de </a:t>
            </a:r>
            <a:r>
              <a:rPr lang="fr-FR" dirty="0">
                <a:hlinkClick r:id="rId5" tooltip="L'estocade aux sacs jetables"/>
              </a:rPr>
              <a:t>plastique</a:t>
            </a:r>
            <a:r>
              <a:rPr lang="fr-FR" dirty="0"/>
              <a:t> dont la taille est inférieure à 5 </a:t>
            </a:r>
            <a:r>
              <a:rPr lang="fr-FR" dirty="0" err="1"/>
              <a:t>mm.</a:t>
            </a:r>
            <a:r>
              <a:rPr lang="fr-FR" dirty="0"/>
              <a:t> Il s'agit d'un </a:t>
            </a:r>
            <a:r>
              <a:rPr lang="fr-FR" dirty="0">
                <a:hlinkClick r:id="rId3"/>
              </a:rPr>
              <a:t>déchet</a:t>
            </a:r>
            <a:r>
              <a:rPr lang="fr-FR" dirty="0"/>
              <a:t> qui peut se retrouver dans les océans, les littoraux, qui peut être ingéré par des </a:t>
            </a:r>
            <a:r>
              <a:rPr lang="fr-FR" dirty="0">
                <a:hlinkClick r:id="rId6"/>
              </a:rPr>
              <a:t>poissons</a:t>
            </a:r>
            <a:r>
              <a:rPr lang="fr-FR" dirty="0"/>
              <a:t>, des </a:t>
            </a:r>
            <a:r>
              <a:rPr lang="fr-FR" dirty="0">
                <a:hlinkClick r:id="rId7"/>
              </a:rPr>
              <a:t>mammifères</a:t>
            </a:r>
            <a:r>
              <a:rPr lang="fr-FR" dirty="0"/>
              <a:t> marins mais aussi des oiseaux de mer. Les micro-plastiques sont aussi présents dans les cours d'eau, lacs, où ils peuvent contaminer des poissons d'</a:t>
            </a:r>
            <a:r>
              <a:rPr lang="fr-FR" dirty="0">
                <a:hlinkClick r:id="rId8"/>
              </a:rPr>
              <a:t>eau douce</a:t>
            </a:r>
            <a:r>
              <a:rPr lang="fr-FR" dirty="0"/>
              <a:t>.</a:t>
            </a:r>
          </a:p>
          <a:p>
            <a:endParaRPr lang="fr-FR" dirty="0"/>
          </a:p>
        </p:txBody>
      </p:sp>
    </p:spTree>
    <p:extLst>
      <p:ext uri="{BB962C8B-B14F-4D97-AF65-F5344CB8AC3E}">
        <p14:creationId xmlns:p14="http://schemas.microsoft.com/office/powerpoint/2010/main" val="391795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C3A71F8-E2A4-4481-8F04-D5C3676F65E8}"/>
              </a:ext>
            </a:extLst>
          </p:cNvPr>
          <p:cNvSpPr>
            <a:spLocks noGrp="1"/>
          </p:cNvSpPr>
          <p:nvPr>
            <p:ph idx="1"/>
          </p:nvPr>
        </p:nvSpPr>
        <p:spPr>
          <a:xfrm>
            <a:off x="700391" y="603115"/>
            <a:ext cx="10653409" cy="5573848"/>
          </a:xfrm>
        </p:spPr>
        <p:txBody>
          <a:bodyPr>
            <a:normAutofit fontScale="92500" lnSpcReduction="10000"/>
          </a:bodyPr>
          <a:lstStyle/>
          <a:p>
            <a:pPr marL="0" indent="0" algn="ctr">
              <a:buNone/>
            </a:pPr>
            <a:r>
              <a:rPr lang="fr-FR" b="1" dirty="0"/>
              <a:t>les micro et macro-polluants</a:t>
            </a:r>
            <a:endParaRPr lang="fr-FR" dirty="0"/>
          </a:p>
          <a:p>
            <a:pPr marL="0" indent="0">
              <a:buNone/>
            </a:pPr>
            <a:endParaRPr lang="fr-FR" dirty="0"/>
          </a:p>
          <a:p>
            <a:r>
              <a:rPr lang="fr-FR" b="1" dirty="0"/>
              <a:t>Les macro-polluants </a:t>
            </a:r>
            <a:r>
              <a:rPr lang="fr-FR" dirty="0"/>
              <a:t>: la matière organique,</a:t>
            </a:r>
            <a:r>
              <a:rPr lang="fr-FR" b="1" dirty="0"/>
              <a:t> </a:t>
            </a:r>
            <a:r>
              <a:rPr lang="fr-FR" dirty="0"/>
              <a:t>les particules en suspension, les </a:t>
            </a:r>
            <a:r>
              <a:rPr lang="fr-FR" dirty="0">
                <a:solidFill>
                  <a:srgbClr val="FF0000"/>
                </a:solidFill>
              </a:rPr>
              <a:t>nutriments</a:t>
            </a:r>
            <a:r>
              <a:rPr lang="fr-FR" dirty="0"/>
              <a:t> comme </a:t>
            </a:r>
            <a:r>
              <a:rPr lang="fr-FR" b="1" dirty="0">
                <a:solidFill>
                  <a:srgbClr val="FF0000"/>
                </a:solidFill>
              </a:rPr>
              <a:t>l’azote et le phosphore</a:t>
            </a:r>
            <a:r>
              <a:rPr lang="fr-FR" dirty="0"/>
              <a:t>. Les macro-polluants peuvent être présents naturellement dans l'eau, mais les activités humaines en accroissent les concentrations (rejets d'eaux usées, industrielles ou domestiques, ou pratiques agricoles). Par opposition aux </a:t>
            </a:r>
            <a:r>
              <a:rPr lang="fr-FR" dirty="0" err="1"/>
              <a:t>micro-polluants</a:t>
            </a:r>
            <a:r>
              <a:rPr lang="fr-FR" dirty="0"/>
              <a:t> toxiques à très faibles doses, l'impact des macro-polluants est visible à des concentrations plus élevées.</a:t>
            </a:r>
          </a:p>
          <a:p>
            <a:r>
              <a:rPr lang="fr-FR" b="1" dirty="0"/>
              <a:t>Les nitrates</a:t>
            </a:r>
            <a:r>
              <a:rPr lang="fr-FR" dirty="0"/>
              <a:t> : très solubles dans l’eau, </a:t>
            </a:r>
            <a:r>
              <a:rPr lang="fr-FR" b="1" dirty="0">
                <a:solidFill>
                  <a:srgbClr val="FF0000"/>
                </a:solidFill>
              </a:rPr>
              <a:t>les nitrates constituent une cause majeure de pollution </a:t>
            </a:r>
            <a:r>
              <a:rPr lang="fr-FR" dirty="0"/>
              <a:t>qui contribue à modifier l’équilibre biologique des milieux aquatiques. L'essentiel de cette pollution est dû à la différence entre les apports en nitrates sous forme d’engrais et ce qui est réellement consommé par les plantes. L’eau chargée en nitrates, qui ruisselle depuis les champs et rejoint les rivières puis la mer, constitue une cause majeure de pollution. </a:t>
            </a:r>
          </a:p>
          <a:p>
            <a:endParaRPr lang="fr-FR" dirty="0"/>
          </a:p>
        </p:txBody>
      </p:sp>
    </p:spTree>
    <p:extLst>
      <p:ext uri="{BB962C8B-B14F-4D97-AF65-F5344CB8AC3E}">
        <p14:creationId xmlns:p14="http://schemas.microsoft.com/office/powerpoint/2010/main" val="271654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97D76F0-74F6-4ABF-A2B9-206BBE25CAA5}"/>
              </a:ext>
            </a:extLst>
          </p:cNvPr>
          <p:cNvSpPr>
            <a:spLocks noGrp="1"/>
          </p:cNvSpPr>
          <p:nvPr>
            <p:ph idx="1"/>
          </p:nvPr>
        </p:nvSpPr>
        <p:spPr>
          <a:xfrm>
            <a:off x="544749" y="622570"/>
            <a:ext cx="10809051" cy="5554393"/>
          </a:xfrm>
        </p:spPr>
        <p:txBody>
          <a:bodyPr/>
          <a:lstStyle/>
          <a:p>
            <a:r>
              <a:rPr lang="fr-FR" b="1" dirty="0"/>
              <a:t>Les </a:t>
            </a:r>
            <a:r>
              <a:rPr lang="fr-FR" b="1" dirty="0" err="1"/>
              <a:t>micro-polluants</a:t>
            </a:r>
            <a:r>
              <a:rPr lang="fr-FR" b="1" dirty="0"/>
              <a:t> </a:t>
            </a:r>
            <a:r>
              <a:rPr lang="fr-FR" dirty="0"/>
              <a:t>: les pesticides, plastifiants, hydrocarbures, résidus de médicaments... Ce sont des molécules chimiques qui se trouvent en très petites quantités dans l’eau (l’équivalent d’une cuillère à café dans une piscine olympique !) mais qui peuvent avoir des effets négatifs sur les êtres vivants même à ces petites quantités en raison de leur toxicité et de leur accumulation.</a:t>
            </a:r>
          </a:p>
          <a:p>
            <a:r>
              <a:rPr lang="fr-FR" dirty="0"/>
              <a:t>Les stations d’épuration éliminent une partie de ces polluants mais pas tous.</a:t>
            </a:r>
          </a:p>
          <a:p>
            <a:r>
              <a:rPr lang="fr-FR" dirty="0"/>
              <a:t>« Micropolluants : une pollution invisible de l’eau » </a:t>
            </a:r>
            <a:r>
              <a:rPr lang="fr-FR" u="sng" dirty="0">
                <a:hlinkClick r:id="rId2"/>
              </a:rPr>
              <a:t>https://youtu.be/O0fG5nj4_wY</a:t>
            </a:r>
            <a:endParaRPr lang="fr-FR" dirty="0"/>
          </a:p>
          <a:p>
            <a:endParaRPr lang="fr-FR" dirty="0"/>
          </a:p>
        </p:txBody>
      </p:sp>
    </p:spTree>
    <p:extLst>
      <p:ext uri="{BB962C8B-B14F-4D97-AF65-F5344CB8AC3E}">
        <p14:creationId xmlns:p14="http://schemas.microsoft.com/office/powerpoint/2010/main" val="19072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863FC4-7D3C-40DF-A6A2-B76F5FF5D531}"/>
              </a:ext>
            </a:extLst>
          </p:cNvPr>
          <p:cNvSpPr>
            <a:spLocks noGrp="1"/>
          </p:cNvSpPr>
          <p:nvPr>
            <p:ph type="title"/>
          </p:nvPr>
        </p:nvSpPr>
        <p:spPr/>
        <p:txBody>
          <a:bodyPr/>
          <a:lstStyle/>
          <a:p>
            <a:r>
              <a:rPr lang="fr-FR" b="1" u="sng" dirty="0">
                <a:solidFill>
                  <a:srgbClr val="00B0F0"/>
                </a:solidFill>
                <a:latin typeface="Times New Roman" panose="02020603050405020304" pitchFamily="18" charset="0"/>
                <a:ea typeface="Times New Roman" panose="02020603050405020304" pitchFamily="18" charset="0"/>
              </a:rPr>
              <a:t>Notre rivière est-elle polluée?</a:t>
            </a:r>
            <a:br>
              <a:rPr lang="fr-FR" dirty="0">
                <a:solidFill>
                  <a:srgbClr val="00B0F0"/>
                </a:solidFill>
                <a:latin typeface="Times New Roman" panose="02020603050405020304" pitchFamily="18" charset="0"/>
                <a:ea typeface="Times New Roman" panose="02020603050405020304" pitchFamily="18" charset="0"/>
              </a:rPr>
            </a:br>
            <a:endParaRPr lang="fr-FR" dirty="0">
              <a:solidFill>
                <a:srgbClr val="00B0F0"/>
              </a:solidFill>
            </a:endParaRPr>
          </a:p>
        </p:txBody>
      </p:sp>
      <p:sp>
        <p:nvSpPr>
          <p:cNvPr id="3" name="Espace réservé du contenu 2">
            <a:extLst>
              <a:ext uri="{FF2B5EF4-FFF2-40B4-BE49-F238E27FC236}">
                <a16:creationId xmlns:a16="http://schemas.microsoft.com/office/drawing/2014/main" id="{BF17BD97-F814-4B01-A48E-72C9F4E14CDE}"/>
              </a:ext>
            </a:extLst>
          </p:cNvPr>
          <p:cNvSpPr>
            <a:spLocks noGrp="1"/>
          </p:cNvSpPr>
          <p:nvPr>
            <p:ph idx="1"/>
          </p:nvPr>
        </p:nvSpPr>
        <p:spPr>
          <a:xfrm>
            <a:off x="447471" y="1128409"/>
            <a:ext cx="11400817" cy="5364466"/>
          </a:xfrm>
        </p:spPr>
        <p:txBody>
          <a:bodyPr>
            <a:normAutofit fontScale="85000" lnSpcReduction="20000"/>
          </a:bodyPr>
          <a:lstStyle/>
          <a:p>
            <a:r>
              <a:rPr lang="fr-FR" u="sng" dirty="0"/>
              <a:t>Situation de départ</a:t>
            </a:r>
            <a:r>
              <a:rPr lang="fr-FR" dirty="0"/>
              <a:t> : observation de photographies et échantillons d’eau en amont et en aval d’une rivière polluée proche de l’environnement des élèves. </a:t>
            </a:r>
          </a:p>
          <a:p>
            <a:pPr marL="0" indent="0">
              <a:buNone/>
            </a:pPr>
            <a:r>
              <a:rPr lang="fr-FR" dirty="0"/>
              <a:t>	</a:t>
            </a:r>
            <a:r>
              <a:rPr lang="fr-FR" u="sng" dirty="0">
                <a:solidFill>
                  <a:srgbClr val="00B050"/>
                </a:solidFill>
              </a:rPr>
              <a:t>Défi</a:t>
            </a:r>
            <a:r>
              <a:rPr lang="fr-FR" dirty="0">
                <a:solidFill>
                  <a:srgbClr val="00B050"/>
                </a:solidFill>
              </a:rPr>
              <a:t> : Comment savoir si cette rivière est polluée ?</a:t>
            </a:r>
          </a:p>
          <a:p>
            <a:r>
              <a:rPr lang="fr-FR" u="sng" dirty="0"/>
              <a:t>Hypothèses</a:t>
            </a:r>
            <a:r>
              <a:rPr lang="fr-FR" dirty="0"/>
              <a:t> :  détermination par comparaisons à l’œil nu de la couleur, de l’aspect, des éléments solides présents, de l’odeur, il faudra rechercher les polluants invisibles à l’œil nu... </a:t>
            </a:r>
          </a:p>
          <a:p>
            <a:r>
              <a:rPr lang="fr-FR" u="sng" dirty="0"/>
              <a:t>Expériences / Observations</a:t>
            </a:r>
            <a:r>
              <a:rPr lang="fr-FR" dirty="0"/>
              <a:t> : observation et comparaison des photographies (</a:t>
            </a:r>
            <a:r>
              <a:rPr lang="fr-FR" dirty="0" err="1"/>
              <a:t>macro-déchets</a:t>
            </a:r>
            <a:r>
              <a:rPr lang="fr-FR" dirty="0"/>
              <a:t>, végétaux abondants éventuels), des particules en suspension, mesures dans les deux échantillons du pH (papier pH), de la quantité de nitrates et de phosphates (solution permettant un test colorimétrique utilisée en aquariophilie) et de dioxygène dissous (solution permettant un test colorimétrique utilisée en aquariophilie), observation au microscope...</a:t>
            </a:r>
          </a:p>
          <a:p>
            <a:r>
              <a:rPr lang="fr-FR" dirty="0"/>
              <a:t>Recherche sur l’origine de la présence éventuelle de nitrates et de phosphates.</a:t>
            </a:r>
          </a:p>
          <a:p>
            <a:r>
              <a:rPr lang="fr-FR" u="sng" dirty="0"/>
              <a:t>Connaissances</a:t>
            </a:r>
            <a:r>
              <a:rPr lang="fr-FR" dirty="0"/>
              <a:t> :  Les types de pollution aquatique, le cycle de l’eau et les vecteurs de circulation des polluants, les besoins de l’être humain et les impacts à gérer (notamment la pollution agricole et les pollutions domestiques)</a:t>
            </a:r>
          </a:p>
          <a:p>
            <a:endParaRPr lang="fr-FR" dirty="0"/>
          </a:p>
        </p:txBody>
      </p:sp>
    </p:spTree>
    <p:extLst>
      <p:ext uri="{BB962C8B-B14F-4D97-AF65-F5344CB8AC3E}">
        <p14:creationId xmlns:p14="http://schemas.microsoft.com/office/powerpoint/2010/main" val="37955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1F0A2A-0EFD-4126-AAFD-FF019FB14BB7}"/>
              </a:ext>
            </a:extLst>
          </p:cNvPr>
          <p:cNvSpPr>
            <a:spLocks noGrp="1"/>
          </p:cNvSpPr>
          <p:nvPr>
            <p:ph type="title"/>
          </p:nvPr>
        </p:nvSpPr>
        <p:spPr/>
        <p:txBody>
          <a:bodyPr/>
          <a:lstStyle/>
          <a:p>
            <a:r>
              <a:rPr lang="fr-FR" b="1" u="sng" dirty="0">
                <a:solidFill>
                  <a:srgbClr val="00B0F0"/>
                </a:solidFill>
              </a:rPr>
              <a:t>Comment éviter la pollution ?</a:t>
            </a:r>
            <a:br>
              <a:rPr lang="fr-FR" dirty="0"/>
            </a:br>
            <a:endParaRPr lang="fr-FR" dirty="0"/>
          </a:p>
        </p:txBody>
      </p:sp>
      <p:sp>
        <p:nvSpPr>
          <p:cNvPr id="3" name="Espace réservé du contenu 2">
            <a:extLst>
              <a:ext uri="{FF2B5EF4-FFF2-40B4-BE49-F238E27FC236}">
                <a16:creationId xmlns:a16="http://schemas.microsoft.com/office/drawing/2014/main" id="{5F5F1AEF-CF36-4429-AFA2-2CFA77B8892B}"/>
              </a:ext>
            </a:extLst>
          </p:cNvPr>
          <p:cNvSpPr>
            <a:spLocks noGrp="1"/>
          </p:cNvSpPr>
          <p:nvPr>
            <p:ph idx="1"/>
          </p:nvPr>
        </p:nvSpPr>
        <p:spPr>
          <a:xfrm>
            <a:off x="838200" y="1147864"/>
            <a:ext cx="10515600" cy="5029099"/>
          </a:xfrm>
        </p:spPr>
        <p:txBody>
          <a:bodyPr>
            <a:normAutofit fontScale="92500" lnSpcReduction="10000"/>
          </a:bodyPr>
          <a:lstStyle/>
          <a:p>
            <a:r>
              <a:rPr lang="fr-FR" u="sng" dirty="0"/>
              <a:t>Situation de départ</a:t>
            </a:r>
            <a:r>
              <a:rPr lang="fr-FR" dirty="0"/>
              <a:t> : photographie et analyse de l’eau en amont et en aval d’une rivière. Constat en aval ; eau polluée</a:t>
            </a:r>
          </a:p>
          <a:p>
            <a:pPr marL="0" indent="0" algn="ctr">
              <a:buNone/>
            </a:pPr>
            <a:r>
              <a:rPr lang="fr-FR" dirty="0">
                <a:solidFill>
                  <a:srgbClr val="00B050"/>
                </a:solidFill>
              </a:rPr>
              <a:t>Défi : Comment expliquer cette pollution ? Comment l’éviter ?</a:t>
            </a:r>
          </a:p>
          <a:p>
            <a:r>
              <a:rPr lang="fr-FR" dirty="0"/>
              <a:t>Hypothèses :  des produits / des déchets  sont déversés directement dans la rivière (rejets individuels, rejet d’eaux usées ...), autres sources possibles ?</a:t>
            </a:r>
          </a:p>
          <a:p>
            <a:r>
              <a:rPr lang="fr-FR" dirty="0"/>
              <a:t>Expériences / Observations : recherches de types de pollution, les vecteurs de transmission aux rivières,  et les moyens de réduire cette pollution à l’échelle de l’école, du collège, de la maison</a:t>
            </a:r>
          </a:p>
          <a:p>
            <a:r>
              <a:rPr lang="fr-FR" dirty="0"/>
              <a:t>Collecte et étude d’emballages de lessive, shampoings, liquide vaisselle, savon </a:t>
            </a:r>
            <a:r>
              <a:rPr lang="fr-FR" dirty="0">
                <a:sym typeface="Wingdings 3" panose="05040102010807070707" pitchFamily="18" charset="2"/>
              </a:rPr>
              <a:t></a:t>
            </a:r>
            <a:r>
              <a:rPr lang="fr-FR" dirty="0"/>
              <a:t> pour respecter l’environnement, il est conseillé d’utiliser des détergents contenant du savon ou des tensioactifs d’origine végétale ou animale. Ils sont dépourvus de phosphates et de nitrates.</a:t>
            </a:r>
          </a:p>
          <a:p>
            <a:endParaRPr lang="fr-FR" dirty="0"/>
          </a:p>
        </p:txBody>
      </p:sp>
    </p:spTree>
    <p:extLst>
      <p:ext uri="{BB962C8B-B14F-4D97-AF65-F5344CB8AC3E}">
        <p14:creationId xmlns:p14="http://schemas.microsoft.com/office/powerpoint/2010/main" val="7708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4A5F58-AAA1-40A9-B138-BD2E3AB35342}"/>
              </a:ext>
            </a:extLst>
          </p:cNvPr>
          <p:cNvSpPr>
            <a:spLocks noGrp="1"/>
          </p:cNvSpPr>
          <p:nvPr>
            <p:ph type="title"/>
          </p:nvPr>
        </p:nvSpPr>
        <p:spPr/>
        <p:txBody>
          <a:bodyPr/>
          <a:lstStyle/>
          <a:p>
            <a:r>
              <a:rPr lang="fr-FR" dirty="0"/>
              <a:t>Connaissances</a:t>
            </a:r>
          </a:p>
        </p:txBody>
      </p:sp>
      <p:sp>
        <p:nvSpPr>
          <p:cNvPr id="3" name="Espace réservé du contenu 2">
            <a:extLst>
              <a:ext uri="{FF2B5EF4-FFF2-40B4-BE49-F238E27FC236}">
                <a16:creationId xmlns:a16="http://schemas.microsoft.com/office/drawing/2014/main" id="{4AD2E39C-9DD8-4E55-959A-EF543ACFD506}"/>
              </a:ext>
            </a:extLst>
          </p:cNvPr>
          <p:cNvSpPr>
            <a:spLocks noGrp="1"/>
          </p:cNvSpPr>
          <p:nvPr>
            <p:ph idx="1"/>
          </p:nvPr>
        </p:nvSpPr>
        <p:spPr>
          <a:xfrm>
            <a:off x="136187" y="1361872"/>
            <a:ext cx="11217613" cy="4815091"/>
          </a:xfrm>
        </p:spPr>
        <p:txBody>
          <a:bodyPr>
            <a:normAutofit fontScale="92500" lnSpcReduction="20000"/>
          </a:bodyPr>
          <a:lstStyle/>
          <a:p>
            <a:r>
              <a:rPr lang="fr-FR" dirty="0"/>
              <a:t>On peut mesurer la quantité de pollution et retrouver le type de pollution.</a:t>
            </a:r>
          </a:p>
          <a:p>
            <a:r>
              <a:rPr lang="fr-FR" dirty="0"/>
              <a:t>Le cycle de l’eau et les vecteurs de circulation des polluants</a:t>
            </a:r>
          </a:p>
          <a:p>
            <a:r>
              <a:rPr lang="fr-FR" dirty="0"/>
              <a:t>Si présence de macro- déchets, lien avec la pollution en mer. 80 % des déchets en mer sont d’origine terrestre, transportés par les cours d’eau (</a:t>
            </a:r>
            <a:r>
              <a:rPr lang="fr-FR" u="sng" dirty="0"/>
              <a:t>cycle de l’eau)</a:t>
            </a:r>
            <a:r>
              <a:rPr lang="fr-FR" dirty="0"/>
              <a:t>. Dans le milieu naturel</a:t>
            </a:r>
            <a:r>
              <a:rPr lang="fr-FR" b="1" dirty="0"/>
              <a:t> </a:t>
            </a:r>
            <a:r>
              <a:rPr lang="fr-FR" dirty="0"/>
              <a:t>et notamment par période de forte pluie, de nombreux déchets sont drainés par ces réseaux fluviaux et par les vents. Ce sont ainsi des millions de papiers gras, emballages alimentaires, mégots, bouteilles ou canettes qui se retrouvent chaque jour transportés de l'intérieur des terres vers la mer. Les cours d'eau, les vents et les courants marins sont alors les principaux vecteurs de circulation des déchets.</a:t>
            </a:r>
          </a:p>
          <a:p>
            <a:r>
              <a:rPr lang="fr-FR" dirty="0"/>
              <a:t>La consommation responsable, les </a:t>
            </a:r>
            <a:r>
              <a:rPr lang="fr-FR" dirty="0" err="1"/>
              <a:t>éco-gestes</a:t>
            </a:r>
            <a:r>
              <a:rPr lang="fr-FR" dirty="0"/>
              <a:t> : tri des déchets, privilégier et consommer des produits de saison, issus de l’agriculture raisonnée et de préférence locaux, réduire la quantité de produits ménagers utilisés car les polluants ne sont pas tous éliminés par les stations d’épuration....</a:t>
            </a:r>
          </a:p>
          <a:p>
            <a:endParaRPr lang="fr-FR" dirty="0"/>
          </a:p>
        </p:txBody>
      </p:sp>
    </p:spTree>
    <p:extLst>
      <p:ext uri="{BB962C8B-B14F-4D97-AF65-F5344CB8AC3E}">
        <p14:creationId xmlns:p14="http://schemas.microsoft.com/office/powerpoint/2010/main" val="1874589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42C301-F312-4A4E-899B-FBDE134D72FE}"/>
              </a:ext>
            </a:extLst>
          </p:cNvPr>
          <p:cNvSpPr>
            <a:spLocks noGrp="1"/>
          </p:cNvSpPr>
          <p:nvPr>
            <p:ph type="title"/>
          </p:nvPr>
        </p:nvSpPr>
        <p:spPr/>
        <p:txBody>
          <a:bodyPr>
            <a:normAutofit fontScale="90000"/>
          </a:bodyPr>
          <a:lstStyle/>
          <a:p>
            <a:br>
              <a:rPr lang="fr-FR" b="1" u="sng" dirty="0"/>
            </a:br>
            <a:r>
              <a:rPr lang="fr-FR" b="1" u="sng" dirty="0">
                <a:solidFill>
                  <a:srgbClr val="00B0F0"/>
                </a:solidFill>
              </a:rPr>
              <a:t>Comment équilibrer l’écosystème aquatique ?</a:t>
            </a:r>
            <a:br>
              <a:rPr lang="fr-FR" dirty="0">
                <a:solidFill>
                  <a:srgbClr val="00B0F0"/>
                </a:solidFill>
              </a:rPr>
            </a:br>
            <a:endParaRPr lang="fr-FR" dirty="0">
              <a:solidFill>
                <a:srgbClr val="00B0F0"/>
              </a:solidFill>
            </a:endParaRPr>
          </a:p>
        </p:txBody>
      </p:sp>
      <p:sp>
        <p:nvSpPr>
          <p:cNvPr id="3" name="Espace réservé du contenu 2">
            <a:extLst>
              <a:ext uri="{FF2B5EF4-FFF2-40B4-BE49-F238E27FC236}">
                <a16:creationId xmlns:a16="http://schemas.microsoft.com/office/drawing/2014/main" id="{813DE184-F503-4947-BF8E-0FE1C87A3872}"/>
              </a:ext>
            </a:extLst>
          </p:cNvPr>
          <p:cNvSpPr>
            <a:spLocks noGrp="1"/>
          </p:cNvSpPr>
          <p:nvPr>
            <p:ph idx="1"/>
          </p:nvPr>
        </p:nvSpPr>
        <p:spPr/>
        <p:txBody>
          <a:bodyPr/>
          <a:lstStyle/>
          <a:p>
            <a:r>
              <a:rPr lang="fr-FR" dirty="0"/>
              <a:t>Situation de départ : Comparaison de milieu aquatique différent</a:t>
            </a:r>
          </a:p>
          <a:p>
            <a:pPr marL="0" indent="0" algn="ctr">
              <a:buNone/>
            </a:pPr>
            <a:r>
              <a:rPr lang="fr-FR" dirty="0">
                <a:solidFill>
                  <a:srgbClr val="00B050"/>
                </a:solidFill>
              </a:rPr>
              <a:t>Défi : Comment permettre un équilibre de l’écosystème ?</a:t>
            </a:r>
          </a:p>
          <a:p>
            <a:r>
              <a:rPr lang="fr-FR" dirty="0"/>
              <a:t>Hypothèses :</a:t>
            </a:r>
          </a:p>
          <a:p>
            <a:r>
              <a:rPr lang="fr-FR" dirty="0"/>
              <a:t>Expériences : identifier les eaux polluées, dépolluer l’eau </a:t>
            </a:r>
          </a:p>
          <a:p>
            <a:r>
              <a:rPr lang="fr-FR" dirty="0"/>
              <a:t>Observations : </a:t>
            </a:r>
          </a:p>
          <a:p>
            <a:r>
              <a:rPr lang="fr-FR" dirty="0"/>
              <a:t>Connaissances </a:t>
            </a:r>
          </a:p>
        </p:txBody>
      </p:sp>
    </p:spTree>
    <p:extLst>
      <p:ext uri="{BB962C8B-B14F-4D97-AF65-F5344CB8AC3E}">
        <p14:creationId xmlns:p14="http://schemas.microsoft.com/office/powerpoint/2010/main" val="38529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CAB87C-CE38-40EC-A0AB-D0BEFAD31D91}"/>
              </a:ext>
            </a:extLst>
          </p:cNvPr>
          <p:cNvSpPr>
            <a:spLocks noGrp="1"/>
          </p:cNvSpPr>
          <p:nvPr>
            <p:ph type="title"/>
          </p:nvPr>
        </p:nvSpPr>
        <p:spPr/>
        <p:txBody>
          <a:bodyPr>
            <a:normAutofit fontScale="90000"/>
          </a:bodyPr>
          <a:lstStyle/>
          <a:p>
            <a:br>
              <a:rPr lang="fr-FR" b="1" u="sng" dirty="0"/>
            </a:br>
            <a:r>
              <a:rPr lang="fr-FR" b="1" u="sng" dirty="0">
                <a:solidFill>
                  <a:srgbClr val="00B0F0"/>
                </a:solidFill>
              </a:rPr>
              <a:t>Comment fonctionne un château d’eau ?</a:t>
            </a:r>
            <a:br>
              <a:rPr lang="fr-FR" dirty="0">
                <a:solidFill>
                  <a:srgbClr val="00B0F0"/>
                </a:solidFill>
              </a:rPr>
            </a:br>
            <a:endParaRPr lang="fr-FR" dirty="0">
              <a:solidFill>
                <a:srgbClr val="00B0F0"/>
              </a:solidFill>
            </a:endParaRPr>
          </a:p>
        </p:txBody>
      </p:sp>
      <p:sp>
        <p:nvSpPr>
          <p:cNvPr id="3" name="Espace réservé du contenu 2">
            <a:extLst>
              <a:ext uri="{FF2B5EF4-FFF2-40B4-BE49-F238E27FC236}">
                <a16:creationId xmlns:a16="http://schemas.microsoft.com/office/drawing/2014/main" id="{1BEBBB9C-7314-429A-A647-5F1098FDE419}"/>
              </a:ext>
            </a:extLst>
          </p:cNvPr>
          <p:cNvSpPr>
            <a:spLocks noGrp="1"/>
          </p:cNvSpPr>
          <p:nvPr>
            <p:ph idx="1"/>
          </p:nvPr>
        </p:nvSpPr>
        <p:spPr>
          <a:xfrm>
            <a:off x="609600" y="1825625"/>
            <a:ext cx="10744200" cy="4351338"/>
          </a:xfrm>
        </p:spPr>
        <p:txBody>
          <a:bodyPr>
            <a:normAutofit/>
          </a:bodyPr>
          <a:lstStyle/>
          <a:p>
            <a:r>
              <a:rPr lang="fr-FR" dirty="0"/>
              <a:t>Situation de départ : photographies, observation d’un château d’eau de la région</a:t>
            </a:r>
          </a:p>
          <a:p>
            <a:pPr marL="0" indent="0">
              <a:buNone/>
            </a:pPr>
            <a:r>
              <a:rPr lang="fr-FR" dirty="0"/>
              <a:t>	</a:t>
            </a:r>
            <a:r>
              <a:rPr lang="fr-FR" b="1" dirty="0">
                <a:solidFill>
                  <a:srgbClr val="92D050"/>
                </a:solidFill>
              </a:rPr>
              <a:t>Défi :  A quoi sert un château d’eau ? A partir de quel endroit placer le réservoir pour que l’eau arrive dans une salle de bains au dernier étage ? </a:t>
            </a:r>
          </a:p>
          <a:p>
            <a:r>
              <a:rPr lang="fr-FR" dirty="0"/>
              <a:t>Hypothèses : le château d’eau est juste un réservoir...</a:t>
            </a:r>
          </a:p>
          <a:p>
            <a:r>
              <a:rPr lang="fr-FR" dirty="0"/>
              <a:t>Expériences / Observations:  </a:t>
            </a:r>
            <a:r>
              <a:rPr lang="fr-FR" u="sng" dirty="0"/>
              <a:t>:</a:t>
            </a:r>
            <a:r>
              <a:rPr lang="fr-FR" dirty="0"/>
              <a:t> réaliser des expériences sur les vases communicants, sur comment faire monter l’eau à l’étage d’un immeuble.</a:t>
            </a:r>
          </a:p>
          <a:p>
            <a:endParaRPr lang="fr-FR" dirty="0"/>
          </a:p>
          <a:p>
            <a:endParaRPr lang="fr-FR" dirty="0"/>
          </a:p>
        </p:txBody>
      </p:sp>
    </p:spTree>
    <p:extLst>
      <p:ext uri="{BB962C8B-B14F-4D97-AF65-F5344CB8AC3E}">
        <p14:creationId xmlns:p14="http://schemas.microsoft.com/office/powerpoint/2010/main" val="420115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0086ECCE-E5CF-41B2-8708-A66FF133C96B}"/>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1800" kern="1200">
                <a:solidFill>
                  <a:srgbClr val="FFFFFF"/>
                </a:solidFill>
                <a:latin typeface="+mj-lt"/>
                <a:ea typeface="+mj-ea"/>
                <a:cs typeface="+mj-cs"/>
                <a:sym typeface="Wingdings 3" panose="05040102010807070707" pitchFamily="18" charset="2"/>
              </a:rPr>
              <a:t></a:t>
            </a:r>
            <a:r>
              <a:rPr lang="en-US" sz="1800" kern="1200">
                <a:solidFill>
                  <a:srgbClr val="FFFFFF"/>
                </a:solidFill>
                <a:latin typeface="+mj-lt"/>
                <a:ea typeface="+mj-ea"/>
                <a:cs typeface="+mj-cs"/>
              </a:rPr>
              <a:t> Constituer un dispositif avec deux demi-bouteilles reliées par un tuyau en plastique (la bouteille A représentant le château d’eau, la B un immeuble, le tuyau la canalisation), tracer une ligne horizontale comme repérage.</a:t>
            </a:r>
            <a:br>
              <a:rPr lang="en-US" sz="1800" kern="1200">
                <a:solidFill>
                  <a:srgbClr val="FFFFFF"/>
                </a:solidFill>
                <a:latin typeface="+mj-lt"/>
                <a:ea typeface="+mj-ea"/>
                <a:cs typeface="+mj-cs"/>
              </a:rPr>
            </a:br>
            <a:endParaRPr lang="en-US" sz="1800" kern="120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Espace réservé du contenu 3">
            <a:extLst>
              <a:ext uri="{FF2B5EF4-FFF2-40B4-BE49-F238E27FC236}">
                <a16:creationId xmlns:a16="http://schemas.microsoft.com/office/drawing/2014/main" id="{FD0A3D2A-88A0-4716-8296-93A9AEE9FFF1}"/>
              </a:ext>
            </a:extLst>
          </p:cNvPr>
          <p:cNvPicPr>
            <a:picLocks noGrp="1"/>
          </p:cNvPicPr>
          <p:nvPr>
            <p:ph idx="1"/>
          </p:nvPr>
        </p:nvPicPr>
        <p:blipFill>
          <a:blip r:embed="rId2"/>
          <a:stretch>
            <a:fillRect/>
          </a:stretch>
        </p:blipFill>
        <p:spPr>
          <a:xfrm>
            <a:off x="1517516" y="2310833"/>
            <a:ext cx="8803740" cy="4196715"/>
          </a:xfrm>
          <a:prstGeom prst="rect">
            <a:avLst/>
          </a:prstGeom>
        </p:spPr>
      </p:pic>
    </p:spTree>
    <p:extLst>
      <p:ext uri="{BB962C8B-B14F-4D97-AF65-F5344CB8AC3E}">
        <p14:creationId xmlns:p14="http://schemas.microsoft.com/office/powerpoint/2010/main" val="1174615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F79169-A2CF-4444-A33E-CFD598F26FE8}"/>
              </a:ext>
            </a:extLst>
          </p:cNvPr>
          <p:cNvSpPr>
            <a:spLocks noGrp="1"/>
          </p:cNvSpPr>
          <p:nvPr>
            <p:ph type="title"/>
          </p:nvPr>
        </p:nvSpPr>
        <p:spPr/>
        <p:txBody>
          <a:bodyPr/>
          <a:lstStyle/>
          <a:p>
            <a:pPr algn="ctr"/>
            <a:endParaRPr lang="fr-FR" dirty="0"/>
          </a:p>
        </p:txBody>
      </p:sp>
      <p:sp>
        <p:nvSpPr>
          <p:cNvPr id="3" name="Espace réservé du contenu 2">
            <a:extLst>
              <a:ext uri="{FF2B5EF4-FFF2-40B4-BE49-F238E27FC236}">
                <a16:creationId xmlns:a16="http://schemas.microsoft.com/office/drawing/2014/main" id="{426762C6-9398-42B3-9C54-AE42179CDE22}"/>
              </a:ext>
            </a:extLst>
          </p:cNvPr>
          <p:cNvSpPr>
            <a:spLocks noGrp="1"/>
          </p:cNvSpPr>
          <p:nvPr>
            <p:ph idx="1"/>
          </p:nvPr>
        </p:nvSpPr>
        <p:spPr/>
        <p:txBody>
          <a:bodyPr/>
          <a:lstStyle/>
          <a:p>
            <a:pPr marL="0" indent="0" algn="ctr">
              <a:buNone/>
            </a:pPr>
            <a:r>
              <a:rPr lang="fr-FR" sz="4400" dirty="0"/>
              <a:t>Les 5 principales étapes</a:t>
            </a:r>
            <a:br>
              <a:rPr lang="fr-FR" sz="4400" dirty="0"/>
            </a:br>
            <a:r>
              <a:rPr lang="fr-FR" sz="4400" dirty="0"/>
              <a:t>de la démarche d’investigation</a:t>
            </a:r>
          </a:p>
          <a:p>
            <a:endParaRPr lang="fr-FR" dirty="0"/>
          </a:p>
        </p:txBody>
      </p:sp>
    </p:spTree>
    <p:extLst>
      <p:ext uri="{BB962C8B-B14F-4D97-AF65-F5344CB8AC3E}">
        <p14:creationId xmlns:p14="http://schemas.microsoft.com/office/powerpoint/2010/main" val="3470325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65C59E-21C3-4AD9-A883-F0139DFE0824}"/>
              </a:ext>
            </a:extLst>
          </p:cNvPr>
          <p:cNvSpPr>
            <a:spLocks noGrp="1"/>
          </p:cNvSpPr>
          <p:nvPr>
            <p:ph type="title"/>
          </p:nvPr>
        </p:nvSpPr>
        <p:spPr/>
        <p:txBody>
          <a:bodyPr>
            <a:normAutofit fontScale="90000"/>
          </a:bodyPr>
          <a:lstStyle/>
          <a:p>
            <a:r>
              <a:rPr lang="fr-FR" sz="3300" dirty="0"/>
              <a:t>L’eau est toujours au même niveau lorsqu’elle est immobile. Avant l’immobilisation, l’eau monte ou descend pour atteindre le même niveau des deux côtés. </a:t>
            </a:r>
            <a:br>
              <a:rPr lang="fr-FR" dirty="0"/>
            </a:br>
            <a:endParaRPr lang="fr-FR" dirty="0"/>
          </a:p>
        </p:txBody>
      </p:sp>
      <p:sp>
        <p:nvSpPr>
          <p:cNvPr id="6" name="Espace réservé du contenu 5">
            <a:extLst>
              <a:ext uri="{FF2B5EF4-FFF2-40B4-BE49-F238E27FC236}">
                <a16:creationId xmlns:a16="http://schemas.microsoft.com/office/drawing/2014/main" id="{AB1351EC-509C-4173-9642-CEC5AC243D5B}"/>
              </a:ext>
            </a:extLst>
          </p:cNvPr>
          <p:cNvSpPr>
            <a:spLocks noGrp="1"/>
          </p:cNvSpPr>
          <p:nvPr>
            <p:ph idx="1"/>
          </p:nvPr>
        </p:nvSpPr>
        <p:spPr/>
        <p:txBody>
          <a:bodyPr/>
          <a:lstStyle/>
          <a:p>
            <a:r>
              <a:rPr lang="fr-FR" dirty="0">
                <a:sym typeface="Wingdings 3" panose="05040102010807070707" pitchFamily="18" charset="2"/>
              </a:rPr>
              <a:t></a:t>
            </a:r>
            <a:r>
              <a:rPr lang="fr-FR" dirty="0"/>
              <a:t> Remplir une bouteille d’eau : le réservoir. Faire un trou pour que l’air passe. Disposer le caoutchouc et le relier à l’autre bouteille (la maison : dessiner des fenêtres). Placer le goulot vers le bas et faire varier la dénivellation entre les deux pour montrer que réservoir et château d’eau doivent être au-dessus de la plus haute maison de la commune, car l’eau libre va toujours vers le niveau le plus bas (comme les rivières qui s’écoulent vers la mer). La pression dépend de la hauteur du liquide lui-même, et non de la forme, ni du volume du récipient. Expérimenter avec une troisième bouteille en perçant deux trous à différents niveaux.</a:t>
            </a:r>
          </a:p>
          <a:p>
            <a:endParaRPr lang="fr-FR" dirty="0"/>
          </a:p>
        </p:txBody>
      </p:sp>
    </p:spTree>
    <p:extLst>
      <p:ext uri="{BB962C8B-B14F-4D97-AF65-F5344CB8AC3E}">
        <p14:creationId xmlns:p14="http://schemas.microsoft.com/office/powerpoint/2010/main" val="78311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947911-B46F-4E5C-BF0D-F2C9CB6BBE0C}"/>
              </a:ext>
            </a:extLst>
          </p:cNvPr>
          <p:cNvSpPr>
            <a:spLocks noGrp="1"/>
          </p:cNvSpPr>
          <p:nvPr>
            <p:ph idx="1"/>
          </p:nvPr>
        </p:nvSpPr>
        <p:spPr>
          <a:xfrm>
            <a:off x="583660" y="603115"/>
            <a:ext cx="10770140" cy="5573848"/>
          </a:xfrm>
        </p:spPr>
        <p:txBody>
          <a:bodyPr>
            <a:normAutofit fontScale="92500"/>
          </a:bodyPr>
          <a:lstStyle/>
          <a:p>
            <a:r>
              <a:rPr lang="fr-FR" u="sng" dirty="0"/>
              <a:t>Explication</a:t>
            </a:r>
            <a:r>
              <a:rPr lang="fr-FR" dirty="0"/>
              <a:t> : l’eau est stockée dans un château d’eau, en général placé en hauteur et à partir duquel elle est envoyée dans le réseau sous pression. Quand l’eau arrive dans des habitations situées plus bas que le château d’eau, elle arrive sous pression au robinet. Si a contrario, les habitations sont situées à une altitude supérieure à celui-ci, la distribution d’eau se fera à l’aide de pompes. Plus l’eau est surélevée plus l’air fait pression sur elle. Ce qui permet naturellement à l’eau de s’écouler avec plus ou moins de pression dans les habitations. La pression de l’eau qui est fournie au robinet des abonnés est proportionnelle au dénivelé qui existe entre le niveau d’eau dans le château d’eau et l'habitation : 10 m de dénivelé équivalent à 1bar de pression, 20 m à 2 bars de pression, etc.</a:t>
            </a:r>
          </a:p>
          <a:p>
            <a:r>
              <a:rPr lang="fr-FR" dirty="0"/>
              <a:t>Le principe des vases communicants s’applique lorsque le niveau d’eau de deux récipients reliés par une canalisation, s’équilibre. La pression de l’air sur l’eau et la gravité de l’eau vers la terre explique le fait que l’on ait de la pression dans notre robinet.</a:t>
            </a:r>
          </a:p>
          <a:p>
            <a:endParaRPr lang="fr-FR" dirty="0"/>
          </a:p>
        </p:txBody>
      </p:sp>
    </p:spTree>
    <p:extLst>
      <p:ext uri="{BB962C8B-B14F-4D97-AF65-F5344CB8AC3E}">
        <p14:creationId xmlns:p14="http://schemas.microsoft.com/office/powerpoint/2010/main" val="486450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D5A0B8-0705-465F-BEDD-914A766FE20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A4ECF50-B215-44BB-9E82-B466A01FBF41}"/>
              </a:ext>
            </a:extLst>
          </p:cNvPr>
          <p:cNvSpPr>
            <a:spLocks noGrp="1"/>
          </p:cNvSpPr>
          <p:nvPr>
            <p:ph idx="1"/>
          </p:nvPr>
        </p:nvSpPr>
        <p:spPr/>
        <p:txBody>
          <a:bodyPr/>
          <a:lstStyle/>
          <a:p>
            <a:r>
              <a:rPr lang="fr-FR" u="sng" dirty="0"/>
              <a:t>Connaissances </a:t>
            </a:r>
            <a:r>
              <a:rPr lang="fr-FR" dirty="0"/>
              <a:t>: vases communicants, aborder la notion de pression, circuit de l’eau domestique</a:t>
            </a:r>
          </a:p>
          <a:p>
            <a:endParaRPr lang="fr-FR" dirty="0"/>
          </a:p>
        </p:txBody>
      </p:sp>
    </p:spTree>
    <p:extLst>
      <p:ext uri="{BB962C8B-B14F-4D97-AF65-F5344CB8AC3E}">
        <p14:creationId xmlns:p14="http://schemas.microsoft.com/office/powerpoint/2010/main" val="4268343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6B21F3-904A-4EB0-BD93-C97F93648C7A}"/>
              </a:ext>
            </a:extLst>
          </p:cNvPr>
          <p:cNvSpPr>
            <a:spLocks noGrp="1"/>
          </p:cNvSpPr>
          <p:nvPr>
            <p:ph type="title"/>
          </p:nvPr>
        </p:nvSpPr>
        <p:spPr/>
        <p:txBody>
          <a:bodyPr>
            <a:normAutofit fontScale="90000"/>
          </a:bodyPr>
          <a:lstStyle/>
          <a:p>
            <a:br>
              <a:rPr lang="fr-FR" b="1" u="sng" dirty="0"/>
            </a:br>
            <a:r>
              <a:rPr lang="fr-FR" b="1" u="sng" dirty="0">
                <a:solidFill>
                  <a:srgbClr val="00B0F0"/>
                </a:solidFill>
              </a:rPr>
              <a:t>Comment expliquer la prolifération de végétaux ?</a:t>
            </a:r>
            <a:br>
              <a:rPr lang="fr-FR" dirty="0">
                <a:solidFill>
                  <a:srgbClr val="00B0F0"/>
                </a:solidFill>
              </a:rPr>
            </a:br>
            <a:endParaRPr lang="fr-FR" dirty="0">
              <a:solidFill>
                <a:srgbClr val="00B0F0"/>
              </a:solidFill>
            </a:endParaRPr>
          </a:p>
        </p:txBody>
      </p:sp>
      <p:sp>
        <p:nvSpPr>
          <p:cNvPr id="3" name="Espace réservé du contenu 2">
            <a:extLst>
              <a:ext uri="{FF2B5EF4-FFF2-40B4-BE49-F238E27FC236}">
                <a16:creationId xmlns:a16="http://schemas.microsoft.com/office/drawing/2014/main" id="{EE0954ED-0A9C-4D3F-84CE-EF3A56198C58}"/>
              </a:ext>
            </a:extLst>
          </p:cNvPr>
          <p:cNvSpPr>
            <a:spLocks noGrp="1"/>
          </p:cNvSpPr>
          <p:nvPr>
            <p:ph idx="1"/>
          </p:nvPr>
        </p:nvSpPr>
        <p:spPr/>
        <p:txBody>
          <a:bodyPr>
            <a:normAutofit/>
          </a:bodyPr>
          <a:lstStyle/>
          <a:p>
            <a:r>
              <a:rPr lang="fr-FR" dirty="0"/>
              <a:t>Situation de départ :  Promenade au bord d’une rivière couverte de végétaux…</a:t>
            </a:r>
          </a:p>
          <a:p>
            <a:pPr marL="0" indent="0" algn="ctr">
              <a:buNone/>
            </a:pPr>
            <a:r>
              <a:rPr lang="fr-FR" b="1" dirty="0">
                <a:solidFill>
                  <a:srgbClr val="00B050"/>
                </a:solidFill>
              </a:rPr>
              <a:t>Défi : Pourquoi cette prolifération de végétaux ? Est-elle gênante ?</a:t>
            </a:r>
          </a:p>
          <a:p>
            <a:r>
              <a:rPr lang="fr-FR" dirty="0"/>
              <a:t>Hypothèses :  :  il y a beaucoup de soleil, ces végétaux ne sont pas consommés, ils trouvent suffisamment de quoi se « nourrir »...</a:t>
            </a:r>
          </a:p>
          <a:p>
            <a:r>
              <a:rPr lang="fr-FR" dirty="0"/>
              <a:t>Expériences : recherche sur l’origine de la prolifération et l’influence des phosphates / nitrates sur les végétaux </a:t>
            </a:r>
          </a:p>
          <a:p>
            <a:endParaRPr lang="fr-FR" dirty="0"/>
          </a:p>
          <a:p>
            <a:endParaRPr lang="fr-FR" dirty="0"/>
          </a:p>
        </p:txBody>
      </p:sp>
    </p:spTree>
    <p:extLst>
      <p:ext uri="{BB962C8B-B14F-4D97-AF65-F5344CB8AC3E}">
        <p14:creationId xmlns:p14="http://schemas.microsoft.com/office/powerpoint/2010/main" val="35850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B42AC4-AF9D-451D-8E32-A396D3A72E94}"/>
              </a:ext>
            </a:extLst>
          </p:cNvPr>
          <p:cNvSpPr>
            <a:spLocks noGrp="1"/>
          </p:cNvSpPr>
          <p:nvPr>
            <p:ph idx="1"/>
          </p:nvPr>
        </p:nvSpPr>
        <p:spPr>
          <a:xfrm>
            <a:off x="544749" y="739302"/>
            <a:ext cx="10809051" cy="5437661"/>
          </a:xfrm>
        </p:spPr>
        <p:txBody>
          <a:bodyPr>
            <a:normAutofit/>
          </a:bodyPr>
          <a:lstStyle/>
          <a:p>
            <a:pPr marL="0" indent="0">
              <a:buNone/>
            </a:pPr>
            <a:r>
              <a:rPr lang="fr-FR" dirty="0">
                <a:sym typeface="Wingdings 3" panose="05040102010807070707" pitchFamily="18" charset="2"/>
              </a:rPr>
              <a:t></a:t>
            </a:r>
            <a:r>
              <a:rPr lang="fr-FR" dirty="0"/>
              <a:t> Observation des photographies (végétaux), observation des particules en suspension, mesure du pH (papier pH), de la quantité de nitrates et de phosphates (solution permettant un test colorimétrique utilisée en aquariophilie) et de dioxygène dissous (solution permettant un test colorimétrique utilisée en aquariophilie), observation au microscope d’un échantillon d’eau....</a:t>
            </a:r>
          </a:p>
          <a:p>
            <a:pPr marL="0" indent="0">
              <a:buNone/>
            </a:pPr>
            <a:endParaRPr lang="fr-FR" dirty="0">
              <a:sym typeface="Wingdings 3" panose="05040102010807070707" pitchFamily="18" charset="2"/>
            </a:endParaRPr>
          </a:p>
          <a:p>
            <a:pPr marL="0" indent="0">
              <a:buNone/>
            </a:pPr>
            <a:r>
              <a:rPr lang="fr-FR" dirty="0">
                <a:sym typeface="Wingdings 3" panose="05040102010807070707" pitchFamily="18" charset="2"/>
              </a:rPr>
              <a:t></a:t>
            </a:r>
            <a:r>
              <a:rPr lang="fr-FR" dirty="0"/>
              <a:t> Avec des gobelets en plastique transparent, des herbes aquatiques (élodées ou lentilles d’eau achetées dans une jardinerie), du phosphate de potassium solide (vendu en pharmacie), du liquide vaisselle, de la lessive, imaginez des expériences pour montrer l’influence des phosphates sur les végétaux.</a:t>
            </a:r>
          </a:p>
          <a:p>
            <a:endParaRPr lang="fr-FR" dirty="0"/>
          </a:p>
        </p:txBody>
      </p:sp>
    </p:spTree>
    <p:extLst>
      <p:ext uri="{BB962C8B-B14F-4D97-AF65-F5344CB8AC3E}">
        <p14:creationId xmlns:p14="http://schemas.microsoft.com/office/powerpoint/2010/main" val="213795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0A2A0E2-71AF-4FB9-91EA-35162592CF8E}"/>
              </a:ext>
            </a:extLst>
          </p:cNvPr>
          <p:cNvSpPr>
            <a:spLocks noGrp="1"/>
          </p:cNvSpPr>
          <p:nvPr>
            <p:ph idx="1"/>
          </p:nvPr>
        </p:nvSpPr>
        <p:spPr>
          <a:xfrm>
            <a:off x="544749" y="894945"/>
            <a:ext cx="10809051" cy="5282018"/>
          </a:xfrm>
        </p:spPr>
        <p:txBody>
          <a:bodyPr/>
          <a:lstStyle/>
          <a:p>
            <a:r>
              <a:rPr lang="fr-FR" dirty="0">
                <a:solidFill>
                  <a:srgbClr val="C00000"/>
                </a:solidFill>
              </a:rPr>
              <a:t>Réalisation de 4 expériences :</a:t>
            </a:r>
            <a:br>
              <a:rPr lang="fr-FR" dirty="0"/>
            </a:br>
            <a:r>
              <a:rPr lang="fr-FR" dirty="0"/>
              <a:t>• N°1 : Herbe aquatique + eau</a:t>
            </a:r>
            <a:br>
              <a:rPr lang="fr-FR" dirty="0"/>
            </a:br>
            <a:r>
              <a:rPr lang="fr-FR" dirty="0"/>
              <a:t>• N°2 : Herbe aquatique + eau savonneuse (concentration 25 mg/L)</a:t>
            </a:r>
            <a:br>
              <a:rPr lang="fr-FR" dirty="0"/>
            </a:br>
            <a:r>
              <a:rPr lang="fr-FR" dirty="0"/>
              <a:t>• N°3 : Herbe aquatique + lessive (concentration 250 mg/L)</a:t>
            </a:r>
            <a:br>
              <a:rPr lang="fr-FR" dirty="0"/>
            </a:br>
            <a:r>
              <a:rPr lang="fr-FR" dirty="0"/>
              <a:t>• N°4 : Herbe aquatique + phosphate de potassium (concentration 250 mg/L) </a:t>
            </a:r>
          </a:p>
          <a:p>
            <a:r>
              <a:rPr lang="fr-FR" dirty="0">
                <a:solidFill>
                  <a:srgbClr val="C00000"/>
                </a:solidFill>
              </a:rPr>
              <a:t>Observation</a:t>
            </a:r>
            <a:r>
              <a:rPr lang="fr-FR" dirty="0"/>
              <a:t> : Au bout de quelques jours, on remarque un développement important des herbes qui entraine une diminution de la quantité d’oxygène présente dans l’eau. C’est le phénomène d’eutrophisation.</a:t>
            </a:r>
            <a:br>
              <a:rPr lang="fr-FR" dirty="0"/>
            </a:br>
            <a:r>
              <a:rPr lang="fr-FR" dirty="0"/>
              <a:t>L’expérience peut être réalisée avec du nitrate de potassium pour étudier l’influence des nitrates sur les végétaux. </a:t>
            </a:r>
            <a:r>
              <a:rPr lang="fr-FR" i="1" dirty="0"/>
              <a:t>(Source : agence de l’eau)</a:t>
            </a:r>
            <a:endParaRPr lang="fr-FR" dirty="0"/>
          </a:p>
          <a:p>
            <a:endParaRPr lang="fr-FR" dirty="0"/>
          </a:p>
          <a:p>
            <a:endParaRPr lang="fr-FR" dirty="0"/>
          </a:p>
        </p:txBody>
      </p:sp>
    </p:spTree>
    <p:extLst>
      <p:ext uri="{BB962C8B-B14F-4D97-AF65-F5344CB8AC3E}">
        <p14:creationId xmlns:p14="http://schemas.microsoft.com/office/powerpoint/2010/main" val="35239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0FFFCB0-07D6-40CE-964D-C222203778F0}"/>
              </a:ext>
            </a:extLst>
          </p:cNvPr>
          <p:cNvSpPr>
            <a:spLocks noGrp="1"/>
          </p:cNvSpPr>
          <p:nvPr>
            <p:ph idx="1"/>
          </p:nvPr>
        </p:nvSpPr>
        <p:spPr>
          <a:xfrm>
            <a:off x="758757" y="992221"/>
            <a:ext cx="10595043" cy="5184742"/>
          </a:xfrm>
        </p:spPr>
        <p:txBody>
          <a:bodyPr/>
          <a:lstStyle/>
          <a:p>
            <a:r>
              <a:rPr lang="fr-FR" u="sng" dirty="0">
                <a:solidFill>
                  <a:srgbClr val="C00000"/>
                </a:solidFill>
              </a:rPr>
              <a:t>Connaissances</a:t>
            </a:r>
            <a:r>
              <a:rPr lang="fr-FR" dirty="0"/>
              <a:t> : </a:t>
            </a:r>
          </a:p>
          <a:p>
            <a:pPr marL="0" indent="0">
              <a:buNone/>
            </a:pPr>
            <a:r>
              <a:rPr lang="fr-FR" dirty="0"/>
              <a:t>Les besoins des plantes vertes, le cycle de l’eau, la respiration des êtres vivants (le manque de dioxygène menace la survie des autres êtres vivants), les besoins de l’être humain et les impacts à gérer : la pollution chimique (eaux usées, activités industrielles, activités agricoles) et l’eutrophisation, la consommation responsable (privilégier et consommer des produits de saison, issus de l’agriculture raisonnée et de préférence locaux, réduire la quantité de produits ménagers utilisés...)</a:t>
            </a:r>
          </a:p>
          <a:p>
            <a:endParaRPr lang="fr-FR" dirty="0"/>
          </a:p>
        </p:txBody>
      </p:sp>
    </p:spTree>
    <p:extLst>
      <p:ext uri="{BB962C8B-B14F-4D97-AF65-F5344CB8AC3E}">
        <p14:creationId xmlns:p14="http://schemas.microsoft.com/office/powerpoint/2010/main" val="1094430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544F2-D3A8-4D8B-BE65-B97C0604A7BD}"/>
              </a:ext>
            </a:extLst>
          </p:cNvPr>
          <p:cNvSpPr>
            <a:spLocks noGrp="1"/>
          </p:cNvSpPr>
          <p:nvPr>
            <p:ph type="title"/>
          </p:nvPr>
        </p:nvSpPr>
        <p:spPr/>
        <p:txBody>
          <a:bodyPr/>
          <a:lstStyle/>
          <a:p>
            <a:r>
              <a:rPr lang="fr-FR" b="1" u="sng" dirty="0">
                <a:solidFill>
                  <a:srgbClr val="00B0F0"/>
                </a:solidFill>
              </a:rPr>
              <a:t>Comment nettoyer l’eau ?</a:t>
            </a:r>
            <a:br>
              <a:rPr lang="fr-FR" dirty="0">
                <a:solidFill>
                  <a:srgbClr val="00B0F0"/>
                </a:solidFill>
              </a:rPr>
            </a:br>
            <a:endParaRPr lang="fr-FR" dirty="0">
              <a:solidFill>
                <a:srgbClr val="00B0F0"/>
              </a:solidFill>
            </a:endParaRPr>
          </a:p>
        </p:txBody>
      </p:sp>
      <p:sp>
        <p:nvSpPr>
          <p:cNvPr id="3" name="Espace réservé du contenu 2">
            <a:extLst>
              <a:ext uri="{FF2B5EF4-FFF2-40B4-BE49-F238E27FC236}">
                <a16:creationId xmlns:a16="http://schemas.microsoft.com/office/drawing/2014/main" id="{C7C8F4C8-6B30-4F46-8383-4B9965141711}"/>
              </a:ext>
            </a:extLst>
          </p:cNvPr>
          <p:cNvSpPr>
            <a:spLocks noGrp="1"/>
          </p:cNvSpPr>
          <p:nvPr>
            <p:ph idx="1"/>
          </p:nvPr>
        </p:nvSpPr>
        <p:spPr>
          <a:xfrm>
            <a:off x="503583" y="1825625"/>
            <a:ext cx="10850217" cy="4351338"/>
          </a:xfrm>
        </p:spPr>
        <p:txBody>
          <a:bodyPr>
            <a:normAutofit/>
          </a:bodyPr>
          <a:lstStyle/>
          <a:p>
            <a:r>
              <a:rPr lang="fr-FR" dirty="0"/>
              <a:t>Situation de départ : </a:t>
            </a:r>
            <a:r>
              <a:rPr lang="fr-FR" dirty="0">
                <a:latin typeface="Times New Roman" panose="02020603050405020304" pitchFamily="18" charset="0"/>
                <a:ea typeface="Times New Roman" panose="02020603050405020304" pitchFamily="18" charset="0"/>
              </a:rPr>
              <a:t>Que devient l’eau sale que l’on utilise (seaux d’eaux usées de l’école, du collège)</a:t>
            </a:r>
          </a:p>
          <a:p>
            <a:endParaRPr lang="fr-FR" dirty="0"/>
          </a:p>
          <a:p>
            <a:pPr marL="0" indent="0" algn="ctr">
              <a:buNone/>
            </a:pPr>
            <a:r>
              <a:rPr lang="fr-FR" b="1" dirty="0">
                <a:solidFill>
                  <a:srgbClr val="92D050"/>
                </a:solidFill>
              </a:rPr>
              <a:t>Défi : C</a:t>
            </a:r>
            <a:r>
              <a:rPr lang="fr-FR" b="1" dirty="0">
                <a:solidFill>
                  <a:srgbClr val="92D050"/>
                </a:solidFill>
                <a:latin typeface="Times New Roman" panose="02020603050405020304" pitchFamily="18" charset="0"/>
                <a:ea typeface="Times New Roman" panose="02020603050405020304" pitchFamily="18" charset="0"/>
              </a:rPr>
              <a:t>omment nettoyer ces seaux d’eaux usées ?</a:t>
            </a:r>
            <a:endParaRPr lang="fr-FR" b="1" dirty="0">
              <a:solidFill>
                <a:srgbClr val="92D050"/>
              </a:solidFill>
            </a:endParaRPr>
          </a:p>
          <a:p>
            <a:r>
              <a:rPr lang="fr-FR" dirty="0"/>
              <a:t>Hypothèses : elle est nettoyée, elle est rejetée dans les ruisseaux ….</a:t>
            </a:r>
          </a:p>
          <a:p>
            <a:r>
              <a:rPr lang="fr-FR" dirty="0"/>
              <a:t>Expériences pour nettoyer l’eau : / étude, visite d’une station d’épuration pour découvrir le traitement biologique</a:t>
            </a:r>
          </a:p>
          <a:p>
            <a:endParaRPr lang="fr-FR" dirty="0"/>
          </a:p>
          <a:p>
            <a:pPr marL="0" indent="0">
              <a:buNone/>
            </a:pPr>
            <a:r>
              <a:rPr lang="fr-FR" b="1" dirty="0"/>
              <a:t> </a:t>
            </a:r>
          </a:p>
          <a:p>
            <a:endParaRPr lang="fr-FR" dirty="0"/>
          </a:p>
          <a:p>
            <a:endParaRPr lang="fr-FR" dirty="0"/>
          </a:p>
          <a:p>
            <a:endParaRPr lang="fr-FR" dirty="0"/>
          </a:p>
        </p:txBody>
      </p:sp>
    </p:spTree>
    <p:extLst>
      <p:ext uri="{BB962C8B-B14F-4D97-AF65-F5344CB8AC3E}">
        <p14:creationId xmlns:p14="http://schemas.microsoft.com/office/powerpoint/2010/main" val="23553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FB4FF17-C530-4BF3-91F1-28B4C72834FD}"/>
              </a:ext>
            </a:extLst>
          </p:cNvPr>
          <p:cNvSpPr>
            <a:spLocks noGrp="1"/>
          </p:cNvSpPr>
          <p:nvPr>
            <p:ph idx="1"/>
          </p:nvPr>
        </p:nvSpPr>
        <p:spPr>
          <a:xfrm>
            <a:off x="583660" y="719847"/>
            <a:ext cx="10770140" cy="5457116"/>
          </a:xfrm>
        </p:spPr>
        <p:txBody>
          <a:bodyPr>
            <a:normAutofit fontScale="92500" lnSpcReduction="20000"/>
          </a:bodyPr>
          <a:lstStyle/>
          <a:p>
            <a:r>
              <a:rPr lang="fr-FR" dirty="0"/>
              <a:t>- </a:t>
            </a:r>
            <a:r>
              <a:rPr lang="fr-FR" b="1" i="1" u="sng" dirty="0">
                <a:solidFill>
                  <a:schemeClr val="accent6">
                    <a:lumMod val="50000"/>
                  </a:schemeClr>
                </a:solidFill>
              </a:rPr>
              <a:t>Dégrillage</a:t>
            </a:r>
            <a:r>
              <a:rPr lang="fr-FR" i="1" dirty="0"/>
              <a:t> : les débris les plus volumineux flottants sont arrêtés par une grille (fonction : tamiser).</a:t>
            </a:r>
            <a:br>
              <a:rPr lang="fr-FR" i="1" dirty="0"/>
            </a:br>
            <a:r>
              <a:rPr lang="fr-FR" i="1" dirty="0"/>
              <a:t>- Dessablage : les sables et graviers sont éliminés par sédimentation, ainsi les particules se déposent dans le fond du bassin (fonction : dessabler).</a:t>
            </a:r>
            <a:endParaRPr lang="fr-FR" dirty="0"/>
          </a:p>
          <a:p>
            <a:r>
              <a:rPr lang="fr-FR" i="1" dirty="0"/>
              <a:t> </a:t>
            </a:r>
            <a:r>
              <a:rPr lang="fr-FR" b="1" i="1" u="sng" dirty="0">
                <a:solidFill>
                  <a:schemeClr val="accent6">
                    <a:lumMod val="50000"/>
                  </a:schemeClr>
                </a:solidFill>
              </a:rPr>
              <a:t>Dégraissage</a:t>
            </a:r>
            <a:r>
              <a:rPr lang="fr-FR" i="1" dirty="0"/>
              <a:t> : les graisses flottent en surface et sont ensuite éliminées (fonction : dégraisser).</a:t>
            </a:r>
          </a:p>
          <a:p>
            <a:r>
              <a:rPr lang="fr-FR" i="1" dirty="0"/>
              <a:t> </a:t>
            </a:r>
            <a:r>
              <a:rPr lang="fr-FR" b="1" dirty="0">
                <a:solidFill>
                  <a:schemeClr val="accent6">
                    <a:lumMod val="50000"/>
                  </a:schemeClr>
                </a:solidFill>
              </a:rPr>
              <a:t>Décantation</a:t>
            </a:r>
            <a:r>
              <a:rPr lang="fr-FR" i="1" dirty="0"/>
              <a:t> : les particules solides les plus lourdes coulent et tombent au fond du bassin (fonction : décanter).</a:t>
            </a:r>
          </a:p>
          <a:p>
            <a:r>
              <a:rPr lang="fr-FR" i="1" dirty="0"/>
              <a:t> </a:t>
            </a:r>
            <a:r>
              <a:rPr lang="fr-FR" b="1" i="1" u="sng" dirty="0">
                <a:solidFill>
                  <a:schemeClr val="accent6">
                    <a:lumMod val="50000"/>
                  </a:schemeClr>
                </a:solidFill>
              </a:rPr>
              <a:t>Traitement biologique </a:t>
            </a:r>
            <a:r>
              <a:rPr lang="fr-FR" i="1" dirty="0"/>
              <a:t>: les matières organiques sont détruites par les bactéries contenues dans l’eau (fonction : traiter biologiquement).</a:t>
            </a:r>
            <a:br>
              <a:rPr lang="fr-FR" i="1" dirty="0"/>
            </a:br>
            <a:r>
              <a:rPr lang="fr-FR" i="1" dirty="0"/>
              <a:t>- Clarification : les boues et les résidus secondaires sont séparés de l’eau épurée par une dernière décantation (fonction : clarifier). </a:t>
            </a:r>
            <a:endParaRPr lang="fr-FR" dirty="0"/>
          </a:p>
          <a:p>
            <a:r>
              <a:rPr lang="fr-FR" b="1" i="1" dirty="0"/>
              <a:t> </a:t>
            </a:r>
            <a:r>
              <a:rPr lang="fr-FR" i="1" dirty="0"/>
              <a:t>Rejet de l’eau limpide dans la nature (mais non </a:t>
            </a:r>
            <a:r>
              <a:rPr lang="fr-FR" i="1" dirty="0" err="1"/>
              <a:t>potable</a:t>
            </a:r>
            <a:r>
              <a:rPr lang="fr-FR" i="1" dirty="0" err="1">
                <a:latin typeface="Times New Roman" panose="02020603050405020304" pitchFamily="18" charset="0"/>
                <a:ea typeface="Times New Roman" panose="02020603050405020304" pitchFamily="18" charset="0"/>
              </a:rPr>
              <a:t>en</a:t>
            </a:r>
            <a:r>
              <a:rPr lang="fr-FR" i="1" dirty="0">
                <a:latin typeface="Times New Roman" panose="02020603050405020304" pitchFamily="18" charset="0"/>
                <a:ea typeface="Times New Roman" panose="02020603050405020304" pitchFamily="18" charset="0"/>
              </a:rPr>
              <a:t> cas de rejet dans un milieu sensible comme une zone de baignade (ajout de Chlore, traitement UV)</a:t>
            </a:r>
            <a:endParaRPr lang="fr-FR" dirty="0">
              <a:latin typeface="Times New Roman" panose="02020603050405020304" pitchFamily="18" charset="0"/>
              <a:ea typeface="Times New Roman" panose="02020603050405020304" pitchFamily="18" charset="0"/>
            </a:endParaRPr>
          </a:p>
          <a:p>
            <a:r>
              <a:rPr lang="fr-FR" b="1" i="1" u="sng" dirty="0">
                <a:solidFill>
                  <a:schemeClr val="accent6">
                    <a:lumMod val="50000"/>
                  </a:schemeClr>
                </a:solidFill>
                <a:latin typeface="Times New Roman" panose="02020603050405020304" pitchFamily="18" charset="0"/>
                <a:ea typeface="Times New Roman" panose="02020603050405020304" pitchFamily="18" charset="0"/>
              </a:rPr>
              <a:t>Désinfection</a:t>
            </a:r>
            <a:endParaRPr lang="fr-FR" dirty="0"/>
          </a:p>
        </p:txBody>
      </p:sp>
    </p:spTree>
    <p:extLst>
      <p:ext uri="{BB962C8B-B14F-4D97-AF65-F5344CB8AC3E}">
        <p14:creationId xmlns:p14="http://schemas.microsoft.com/office/powerpoint/2010/main" val="25787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6C016281-2C90-4FDC-B8BA-9C9EE7398F38}"/>
              </a:ext>
            </a:extLst>
          </p:cNvPr>
          <p:cNvPicPr>
            <a:picLocks noGrp="1"/>
          </p:cNvPicPr>
          <p:nvPr>
            <p:ph idx="1"/>
          </p:nvPr>
        </p:nvPicPr>
        <p:blipFill>
          <a:blip r:embed="rId2"/>
          <a:stretch>
            <a:fillRect/>
          </a:stretch>
        </p:blipFill>
        <p:spPr>
          <a:xfrm>
            <a:off x="2779889" y="643466"/>
            <a:ext cx="6632222" cy="5571067"/>
          </a:xfrm>
          <a:prstGeom prst="rect">
            <a:avLst/>
          </a:prstGeom>
        </p:spPr>
      </p:pic>
    </p:spTree>
    <p:extLst>
      <p:ext uri="{BB962C8B-B14F-4D97-AF65-F5344CB8AC3E}">
        <p14:creationId xmlns:p14="http://schemas.microsoft.com/office/powerpoint/2010/main" val="74337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CD0430-1D4C-4A20-A86E-BDC74B1C296D}"/>
              </a:ext>
            </a:extLst>
          </p:cNvPr>
          <p:cNvSpPr>
            <a:spLocks noGrp="1"/>
          </p:cNvSpPr>
          <p:nvPr>
            <p:ph type="title"/>
          </p:nvPr>
        </p:nvSpPr>
        <p:spPr>
          <a:xfrm>
            <a:off x="596348" y="365126"/>
            <a:ext cx="10757452" cy="1052858"/>
          </a:xfrm>
        </p:spPr>
        <p:txBody>
          <a:bodyPr>
            <a:normAutofit fontScale="90000"/>
          </a:bodyPr>
          <a:lstStyle/>
          <a:p>
            <a:br>
              <a:rPr lang="fr-FR" b="1" dirty="0"/>
            </a:br>
            <a:r>
              <a:rPr lang="fr-FR" b="1" dirty="0"/>
              <a:t>Etape1 : Poser le problème </a:t>
            </a:r>
            <a:r>
              <a:rPr lang="fr-FR" sz="2800" b="1" dirty="0"/>
              <a:t>« Je me demande /on se demande  »</a:t>
            </a:r>
            <a:br>
              <a:rPr lang="fr-FR" b="1" dirty="0"/>
            </a:br>
            <a:br>
              <a:rPr lang="fr-FR" dirty="0"/>
            </a:br>
            <a:endParaRPr lang="fr-FR" dirty="0"/>
          </a:p>
        </p:txBody>
      </p:sp>
      <p:sp>
        <p:nvSpPr>
          <p:cNvPr id="3" name="Espace réservé du contenu 2">
            <a:extLst>
              <a:ext uri="{FF2B5EF4-FFF2-40B4-BE49-F238E27FC236}">
                <a16:creationId xmlns:a16="http://schemas.microsoft.com/office/drawing/2014/main" id="{25E9B77F-1F1F-40C2-9F1F-8525176AA592}"/>
              </a:ext>
            </a:extLst>
          </p:cNvPr>
          <p:cNvSpPr>
            <a:spLocks noGrp="1"/>
          </p:cNvSpPr>
          <p:nvPr>
            <p:ph idx="1"/>
          </p:nvPr>
        </p:nvSpPr>
        <p:spPr>
          <a:xfrm>
            <a:off x="450574" y="1073426"/>
            <a:ext cx="10903226" cy="5103537"/>
          </a:xfrm>
        </p:spPr>
        <p:txBody>
          <a:bodyPr>
            <a:normAutofit fontScale="92500"/>
          </a:bodyPr>
          <a:lstStyle/>
          <a:p>
            <a:pPr marL="0" indent="0">
              <a:buNone/>
            </a:pPr>
            <a:r>
              <a:rPr lang="fr-FR" dirty="0">
                <a:solidFill>
                  <a:srgbClr val="FF0000"/>
                </a:solidFill>
              </a:rPr>
              <a:t>Objectif</a:t>
            </a:r>
            <a:r>
              <a:rPr lang="fr-FR" dirty="0"/>
              <a:t> : Elaborer une question pertinente nécessitant une expérimentation.</a:t>
            </a:r>
          </a:p>
          <a:p>
            <a:pPr marL="0" indent="0">
              <a:buNone/>
            </a:pPr>
            <a:endParaRPr lang="fr-FR" dirty="0"/>
          </a:p>
          <a:p>
            <a:r>
              <a:rPr lang="fr-FR" dirty="0">
                <a:solidFill>
                  <a:schemeClr val="accent1"/>
                </a:solidFill>
              </a:rPr>
              <a:t>L'enseignant provoque une </a:t>
            </a:r>
            <a:r>
              <a:rPr lang="fr-FR" b="1" dirty="0">
                <a:solidFill>
                  <a:schemeClr val="accent1"/>
                </a:solidFill>
              </a:rPr>
              <a:t>situation de départ </a:t>
            </a:r>
            <a:r>
              <a:rPr lang="fr-FR" dirty="0">
                <a:solidFill>
                  <a:schemeClr val="accent1"/>
                </a:solidFill>
              </a:rPr>
              <a:t>qui suscite l'intérêt des élèves. </a:t>
            </a:r>
          </a:p>
          <a:p>
            <a:r>
              <a:rPr lang="fr-FR" dirty="0">
                <a:solidFill>
                  <a:schemeClr val="accent1"/>
                </a:solidFill>
              </a:rPr>
              <a:t>Il organise </a:t>
            </a:r>
            <a:r>
              <a:rPr lang="fr-FR" b="1" u="sng" dirty="0">
                <a:solidFill>
                  <a:schemeClr val="accent1"/>
                </a:solidFill>
              </a:rPr>
              <a:t>les premières confrontations et sélectionne le problème scientifique</a:t>
            </a:r>
            <a:r>
              <a:rPr lang="fr-FR" b="1" dirty="0">
                <a:solidFill>
                  <a:schemeClr val="accent1"/>
                </a:solidFill>
              </a:rPr>
              <a:t> </a:t>
            </a:r>
            <a:r>
              <a:rPr lang="fr-FR" dirty="0">
                <a:solidFill>
                  <a:schemeClr val="accent1"/>
                </a:solidFill>
              </a:rPr>
              <a:t>qui se prête à une démarche d'investigation débouchant sur la construction d'un savoir-faire, des connaissances et des repères culturels prévus par les programmes </a:t>
            </a:r>
          </a:p>
          <a:p>
            <a:pPr marL="0" indent="0">
              <a:buNone/>
            </a:pPr>
            <a:endParaRPr lang="fr-FR" dirty="0"/>
          </a:p>
          <a:p>
            <a:r>
              <a:rPr lang="fr-FR" b="1" dirty="0">
                <a:solidFill>
                  <a:srgbClr val="C00000"/>
                </a:solidFill>
              </a:rPr>
              <a:t>Les élèves s’</a:t>
            </a:r>
            <a:r>
              <a:rPr lang="fr-FR" dirty="0">
                <a:solidFill>
                  <a:srgbClr val="C00000"/>
                </a:solidFill>
              </a:rPr>
              <a:t>expriment,</a:t>
            </a:r>
            <a:r>
              <a:rPr lang="fr-FR" b="1" dirty="0">
                <a:solidFill>
                  <a:srgbClr val="C00000"/>
                </a:solidFill>
              </a:rPr>
              <a:t> </a:t>
            </a:r>
            <a:r>
              <a:rPr lang="fr-FR" dirty="0">
                <a:solidFill>
                  <a:srgbClr val="C00000"/>
                </a:solidFill>
              </a:rPr>
              <a:t>posent des questions donnent leur avis </a:t>
            </a:r>
            <a:r>
              <a:rPr lang="fr-FR" i="1" dirty="0">
                <a:solidFill>
                  <a:srgbClr val="C00000"/>
                </a:solidFill>
              </a:rPr>
              <a:t>(importance de garder une  trace de ce questionnement initial pour mesure des progrès en fin de séquence)</a:t>
            </a:r>
            <a:endParaRPr lang="fr-FR" dirty="0">
              <a:solidFill>
                <a:srgbClr val="C00000"/>
              </a:solidFill>
            </a:endParaRPr>
          </a:p>
        </p:txBody>
      </p:sp>
    </p:spTree>
    <p:extLst>
      <p:ext uri="{BB962C8B-B14F-4D97-AF65-F5344CB8AC3E}">
        <p14:creationId xmlns:p14="http://schemas.microsoft.com/office/powerpoint/2010/main" val="32196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0C3226-3591-4BA4-AAC4-6882DABAF917}"/>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860A2529-59FD-436E-BC91-49008B83A953}"/>
              </a:ext>
            </a:extLst>
          </p:cNvPr>
          <p:cNvSpPr>
            <a:spLocks noGrp="1"/>
          </p:cNvSpPr>
          <p:nvPr>
            <p:ph idx="1"/>
          </p:nvPr>
        </p:nvSpPr>
        <p:spPr/>
        <p:txBody>
          <a:bodyPr/>
          <a:lstStyle/>
          <a:p>
            <a:r>
              <a:rPr lang="fr-FR" u="sng" dirty="0">
                <a:latin typeface="Times New Roman" panose="02020603050405020304" pitchFamily="18" charset="0"/>
                <a:ea typeface="Times New Roman" panose="02020603050405020304" pitchFamily="18" charset="0"/>
              </a:rPr>
              <a:t>Connaissances </a:t>
            </a:r>
            <a:r>
              <a:rPr lang="fr-FR" dirty="0">
                <a:latin typeface="Times New Roman" panose="02020603050405020304" pitchFamily="18" charset="0"/>
                <a:ea typeface="Times New Roman" panose="02020603050405020304" pitchFamily="18" charset="0"/>
              </a:rPr>
              <a:t>: différence entre l’assainissement et la potabilisation, décantation, filtration, le circuit d’assainissement  des eaux usées</a:t>
            </a:r>
          </a:p>
          <a:p>
            <a:endParaRPr lang="fr-FR" dirty="0"/>
          </a:p>
        </p:txBody>
      </p:sp>
    </p:spTree>
    <p:extLst>
      <p:ext uri="{BB962C8B-B14F-4D97-AF65-F5344CB8AC3E}">
        <p14:creationId xmlns:p14="http://schemas.microsoft.com/office/powerpoint/2010/main" val="1632332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D9822-93BE-4146-B7AE-4282DDD4F30D}"/>
              </a:ext>
            </a:extLst>
          </p:cNvPr>
          <p:cNvSpPr>
            <a:spLocks noGrp="1"/>
          </p:cNvSpPr>
          <p:nvPr>
            <p:ph type="title"/>
          </p:nvPr>
        </p:nvSpPr>
        <p:spPr/>
        <p:txBody>
          <a:bodyPr/>
          <a:lstStyle/>
          <a:p>
            <a:r>
              <a:rPr lang="fr-FR" b="1" u="sng" dirty="0">
                <a:solidFill>
                  <a:srgbClr val="00B0F0"/>
                </a:solidFill>
                <a:latin typeface="Times New Roman" panose="02020603050405020304" pitchFamily="18" charset="0"/>
                <a:ea typeface="Times New Roman" panose="02020603050405020304" pitchFamily="18" charset="0"/>
              </a:rPr>
              <a:t>Pourquoi la mer mousse ? </a:t>
            </a:r>
            <a:r>
              <a:rPr lang="fr-FR" i="1" dirty="0">
                <a:latin typeface="Times New Roman" panose="02020603050405020304" pitchFamily="18" charset="0"/>
                <a:ea typeface="Times New Roman" panose="02020603050405020304" pitchFamily="18" charset="0"/>
              </a:rPr>
              <a:t>(</a:t>
            </a:r>
            <a:r>
              <a:rPr lang="fr-FR" i="1" dirty="0">
                <a:latin typeface="Times New Roman" panose="02020603050405020304" pitchFamily="18" charset="0"/>
                <a:ea typeface="Times New Roman" panose="02020603050405020304" pitchFamily="18" charset="0"/>
                <a:hlinkClick r:id="rId2" action="ppaction://hlinkpres?slideindex=1&amp;slidetitle="/>
              </a:rPr>
              <a:t>voir diaporama</a:t>
            </a:r>
            <a:r>
              <a:rPr lang="fr-FR" i="1" dirty="0">
                <a:latin typeface="Times New Roman" panose="02020603050405020304" pitchFamily="18" charset="0"/>
                <a:ea typeface="Times New Roman" panose="02020603050405020304" pitchFamily="18" charset="0"/>
              </a:rPr>
              <a:t>)</a:t>
            </a:r>
            <a:br>
              <a:rPr lang="fr-FR" dirty="0">
                <a:latin typeface="Times New Roman" panose="02020603050405020304" pitchFamily="18" charset="0"/>
                <a:ea typeface="Times New Roman" panose="02020603050405020304" pitchFamily="18" charset="0"/>
              </a:rPr>
            </a:br>
            <a:endParaRPr lang="fr-FR" dirty="0"/>
          </a:p>
        </p:txBody>
      </p:sp>
      <p:sp>
        <p:nvSpPr>
          <p:cNvPr id="3" name="Espace réservé du contenu 2">
            <a:extLst>
              <a:ext uri="{FF2B5EF4-FFF2-40B4-BE49-F238E27FC236}">
                <a16:creationId xmlns:a16="http://schemas.microsoft.com/office/drawing/2014/main" id="{82AD5406-E8C5-4351-96C9-F7B1C0999BB8}"/>
              </a:ext>
            </a:extLst>
          </p:cNvPr>
          <p:cNvSpPr>
            <a:spLocks noGrp="1"/>
          </p:cNvSpPr>
          <p:nvPr>
            <p:ph idx="1"/>
          </p:nvPr>
        </p:nvSpPr>
        <p:spPr>
          <a:xfrm>
            <a:off x="838200" y="1825625"/>
            <a:ext cx="10744200" cy="4351338"/>
          </a:xfrm>
        </p:spPr>
        <p:txBody>
          <a:bodyPr/>
          <a:lstStyle/>
          <a:p>
            <a:pPr algn="just">
              <a:spcAft>
                <a:spcPts val="0"/>
              </a:spcAft>
            </a:pPr>
            <a:r>
              <a:rPr lang="fr-FR" u="sng" dirty="0">
                <a:latin typeface="Times New Roman" panose="02020603050405020304" pitchFamily="18" charset="0"/>
                <a:ea typeface="Times New Roman" panose="02020603050405020304" pitchFamily="18" charset="0"/>
              </a:rPr>
              <a:t>Situation de départ</a:t>
            </a:r>
            <a:r>
              <a:rPr lang="fr-FR" dirty="0">
                <a:latin typeface="Times New Roman" panose="02020603050405020304" pitchFamily="18" charset="0"/>
                <a:ea typeface="Times New Roman" panose="02020603050405020304" pitchFamily="18" charset="0"/>
              </a:rPr>
              <a:t> : l’observation du « vert de </a:t>
            </a:r>
            <a:r>
              <a:rPr lang="fr-FR" dirty="0">
                <a:solidFill>
                  <a:srgbClr val="000000"/>
                </a:solidFill>
                <a:latin typeface="Times New Roman" panose="02020603050405020304" pitchFamily="18" charset="0"/>
                <a:ea typeface="Times New Roman" panose="02020603050405020304" pitchFamily="18" charset="0"/>
              </a:rPr>
              <a:t>mai » sur les côtes, photographies de lieux proches de l’environnement des élèves pendant le bloom de </a:t>
            </a:r>
            <a:r>
              <a:rPr lang="fr-FR" i="1" dirty="0" err="1">
                <a:solidFill>
                  <a:srgbClr val="000000"/>
                </a:solidFill>
                <a:latin typeface="Times New Roman" panose="02020603050405020304" pitchFamily="18" charset="0"/>
                <a:ea typeface="Times New Roman" panose="02020603050405020304" pitchFamily="18" charset="0"/>
              </a:rPr>
              <a:t>Phaeocystis</a:t>
            </a:r>
            <a:endParaRPr lang="fr-FR" i="1" dirty="0">
              <a:solidFill>
                <a:srgbClr val="000000"/>
              </a:solidFill>
              <a:latin typeface="Times New Roman" panose="02020603050405020304" pitchFamily="18" charset="0"/>
              <a:ea typeface="Times New Roman" panose="02020603050405020304" pitchFamily="18" charset="0"/>
            </a:endParaRPr>
          </a:p>
          <a:p>
            <a:pPr algn="just">
              <a:spcAft>
                <a:spcPts val="0"/>
              </a:spcAft>
            </a:pPr>
            <a:endParaRPr lang="fr-FR" dirty="0">
              <a:latin typeface="Times New Roman" panose="02020603050405020304" pitchFamily="18" charset="0"/>
              <a:ea typeface="Times New Roman" panose="02020603050405020304" pitchFamily="18" charset="0"/>
            </a:endParaRPr>
          </a:p>
          <a:p>
            <a:pPr marL="0" indent="0" algn="ctr">
              <a:spcAft>
                <a:spcPts val="0"/>
              </a:spcAft>
              <a:buNone/>
            </a:pPr>
            <a:r>
              <a:rPr lang="fr-FR" b="1" u="sng" dirty="0">
                <a:solidFill>
                  <a:srgbClr val="00B050"/>
                </a:solidFill>
                <a:latin typeface="Times New Roman" panose="02020603050405020304" pitchFamily="18" charset="0"/>
                <a:ea typeface="Times New Roman" panose="02020603050405020304" pitchFamily="18" charset="0"/>
              </a:rPr>
              <a:t>Défi </a:t>
            </a:r>
            <a:r>
              <a:rPr lang="fr-FR" b="1" dirty="0">
                <a:solidFill>
                  <a:srgbClr val="00B050"/>
                </a:solidFill>
                <a:latin typeface="Times New Roman" panose="02020603050405020304" pitchFamily="18" charset="0"/>
                <a:ea typeface="Times New Roman" panose="02020603050405020304" pitchFamily="18" charset="0"/>
              </a:rPr>
              <a:t>: Comment expliquer la présence de cette mousse sur nos côtes ?</a:t>
            </a:r>
          </a:p>
          <a:p>
            <a:pPr marL="0" indent="0" algn="ctr">
              <a:spcAft>
                <a:spcPts val="0"/>
              </a:spcAft>
              <a:buNone/>
            </a:pPr>
            <a:endParaRPr lang="fr-FR" b="1" dirty="0">
              <a:solidFill>
                <a:srgbClr val="00B050"/>
              </a:solidFill>
              <a:latin typeface="Times New Roman" panose="02020603050405020304" pitchFamily="18" charset="0"/>
              <a:ea typeface="Times New Roman" panose="02020603050405020304" pitchFamily="18" charset="0"/>
            </a:endParaRPr>
          </a:p>
          <a:p>
            <a:pPr algn="just">
              <a:spcAft>
                <a:spcPts val="0"/>
              </a:spcAft>
            </a:pPr>
            <a:r>
              <a:rPr lang="fr-FR" u="sng" dirty="0">
                <a:solidFill>
                  <a:srgbClr val="000000"/>
                </a:solidFill>
                <a:latin typeface="Times New Roman" panose="02020603050405020304" pitchFamily="18" charset="0"/>
                <a:ea typeface="Times New Roman" panose="02020603050405020304" pitchFamily="18" charset="0"/>
              </a:rPr>
              <a:t>Hypothèses </a:t>
            </a:r>
            <a:r>
              <a:rPr lang="fr-FR" dirty="0">
                <a:solidFill>
                  <a:srgbClr val="000000"/>
                </a:solidFill>
                <a:latin typeface="Times New Roman" panose="02020603050405020304" pitchFamily="18" charset="0"/>
                <a:ea typeface="Times New Roman" panose="02020603050405020304" pitchFamily="18" charset="0"/>
              </a:rPr>
              <a:t>: phénomène naturel, écume, émulsion de produits nettoyants, pollution...</a:t>
            </a:r>
            <a:endParaRPr lang="fr-FR" dirty="0">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367320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CA84E51-6574-4C1C-8808-D218B9D1F2A9}"/>
              </a:ext>
            </a:extLst>
          </p:cNvPr>
          <p:cNvSpPr>
            <a:spLocks noGrp="1"/>
          </p:cNvSpPr>
          <p:nvPr>
            <p:ph idx="1"/>
          </p:nvPr>
        </p:nvSpPr>
        <p:spPr>
          <a:xfrm>
            <a:off x="583660" y="603115"/>
            <a:ext cx="10770140" cy="5573848"/>
          </a:xfrm>
        </p:spPr>
        <p:txBody>
          <a:bodyPr>
            <a:normAutofit/>
          </a:bodyPr>
          <a:lstStyle/>
          <a:p>
            <a:pPr marL="0" indent="0" algn="just">
              <a:spcAft>
                <a:spcPts val="0"/>
              </a:spcAft>
              <a:buNone/>
            </a:pPr>
            <a:r>
              <a:rPr lang="fr-FR" u="sng" dirty="0">
                <a:solidFill>
                  <a:srgbClr val="000000"/>
                </a:solidFill>
                <a:latin typeface="Times New Roman" panose="02020603050405020304" pitchFamily="18" charset="0"/>
                <a:ea typeface="Times New Roman" panose="02020603050405020304" pitchFamily="18" charset="0"/>
              </a:rPr>
              <a:t>Expériences</a:t>
            </a:r>
            <a:r>
              <a:rPr lang="fr-FR" dirty="0">
                <a:solidFill>
                  <a:srgbClr val="000000"/>
                </a:solidFill>
                <a:latin typeface="Times New Roman" panose="02020603050405020304" pitchFamily="18" charset="0"/>
                <a:ea typeface="Times New Roman" panose="02020603050405020304" pitchFamily="18" charset="0"/>
              </a:rPr>
              <a:t> : </a:t>
            </a:r>
            <a:endParaRPr lang="fr-FR" dirty="0">
              <a:latin typeface="Times New Roman" panose="02020603050405020304" pitchFamily="18" charset="0"/>
              <a:ea typeface="Times New Roman" panose="02020603050405020304" pitchFamily="18" charset="0"/>
            </a:endParaRPr>
          </a:p>
          <a:p>
            <a:pPr algn="just">
              <a:spcAft>
                <a:spcPts val="0"/>
              </a:spcAft>
            </a:pPr>
            <a:endParaRPr lang="fr-FR" dirty="0">
              <a:latin typeface="Times New Roman" panose="02020603050405020304" pitchFamily="18" charset="0"/>
              <a:ea typeface="Times New Roman" panose="02020603050405020304" pitchFamily="18" charset="0"/>
            </a:endParaRPr>
          </a:p>
          <a:p>
            <a:pPr marL="0" indent="0" algn="just">
              <a:spcAft>
                <a:spcPts val="0"/>
              </a:spcAft>
              <a:buNone/>
            </a:pPr>
            <a:r>
              <a:rPr lang="fr-FR" dirty="0">
                <a:solidFill>
                  <a:srgbClr val="000000"/>
                </a:solidFill>
                <a:latin typeface="Times New Roman" panose="02020603050405020304" pitchFamily="18" charset="0"/>
                <a:ea typeface="Times New Roman" panose="02020603050405020304" pitchFamily="18" charset="0"/>
                <a:sym typeface="Wingdings 3" panose="05040102010807070707" pitchFamily="18" charset="2"/>
              </a:rPr>
              <a:t></a:t>
            </a:r>
            <a:r>
              <a:rPr lang="fr-FR" dirty="0">
                <a:solidFill>
                  <a:srgbClr val="000000"/>
                </a:solidFill>
                <a:latin typeface="Times New Roman" panose="02020603050405020304" pitchFamily="18" charset="0"/>
                <a:ea typeface="Times New Roman" panose="02020603050405020304" pitchFamily="18" charset="0"/>
              </a:rPr>
              <a:t> Recherche sur l’origine de la prolifération (observation et différenciation entre la mousse et l’écume, prélèvement et observation des colonies dans un seau d’eau de mer, observation de </a:t>
            </a:r>
            <a:r>
              <a:rPr lang="fr-FR" i="1" dirty="0" err="1">
                <a:solidFill>
                  <a:srgbClr val="000000"/>
                </a:solidFill>
                <a:latin typeface="Times New Roman" panose="02020603050405020304" pitchFamily="18" charset="0"/>
                <a:ea typeface="Times New Roman" panose="02020603050405020304" pitchFamily="18" charset="0"/>
              </a:rPr>
              <a:t>Phaeocystis</a:t>
            </a:r>
            <a:r>
              <a:rPr lang="fr-FR" i="1" dirty="0">
                <a:solidFill>
                  <a:srgbClr val="000000"/>
                </a:solidFill>
                <a:latin typeface="Times New Roman" panose="02020603050405020304" pitchFamily="18" charset="0"/>
                <a:ea typeface="Times New Roman" panose="02020603050405020304" pitchFamily="18" charset="0"/>
              </a:rPr>
              <a:t> </a:t>
            </a:r>
            <a:r>
              <a:rPr lang="fr-FR" i="1" dirty="0" err="1">
                <a:solidFill>
                  <a:srgbClr val="000000"/>
                </a:solidFill>
                <a:latin typeface="Times New Roman" panose="02020603050405020304" pitchFamily="18" charset="0"/>
                <a:ea typeface="Times New Roman" panose="02020603050405020304" pitchFamily="18" charset="0"/>
              </a:rPr>
              <a:t>globosa</a:t>
            </a:r>
            <a:r>
              <a:rPr lang="fr-FR" dirty="0">
                <a:solidFill>
                  <a:srgbClr val="000000"/>
                </a:solidFill>
                <a:latin typeface="Times New Roman" panose="02020603050405020304" pitchFamily="18" charset="0"/>
                <a:ea typeface="Times New Roman" panose="02020603050405020304" pitchFamily="18" charset="0"/>
              </a:rPr>
              <a:t> au microscope, lecture documentaire des lettres d’information ISECA disponibles dur Internet, reproduction de la mousse en battant des œufs en neige)</a:t>
            </a:r>
            <a:endParaRPr lang="fr-FR" dirty="0">
              <a:latin typeface="Times New Roman" panose="02020603050405020304" pitchFamily="18" charset="0"/>
              <a:ea typeface="Times New Roman" panose="02020603050405020304" pitchFamily="18" charset="0"/>
            </a:endParaRPr>
          </a:p>
          <a:p>
            <a:pPr marL="0" indent="0" algn="just">
              <a:buNone/>
            </a:pPr>
            <a:r>
              <a:rPr lang="fr-FR" dirty="0">
                <a:solidFill>
                  <a:srgbClr val="000000"/>
                </a:solidFill>
                <a:latin typeface="Times New Roman" panose="02020603050405020304" pitchFamily="18" charset="0"/>
                <a:ea typeface="Times New Roman" panose="02020603050405020304" pitchFamily="18" charset="0"/>
                <a:sym typeface="Wingdings 3" panose="05040102010807070707" pitchFamily="18" charset="2"/>
              </a:rPr>
              <a:t></a:t>
            </a:r>
            <a:r>
              <a:rPr lang="fr-FR" dirty="0">
                <a:solidFill>
                  <a:srgbClr val="000000"/>
                </a:solidFill>
                <a:latin typeface="Times New Roman" panose="02020603050405020304" pitchFamily="18" charset="0"/>
                <a:ea typeface="Times New Roman" panose="02020603050405020304" pitchFamily="18" charset="0"/>
              </a:rPr>
              <a:t> Avec des gobelets en plastique transparent, des herbes aquatiques (élodées ou lentilles d’eau achetées dans une jardinerie), du phosphate de potassium solide (vendu en pharmacie), du liquide vaisselle, de la lessive, imaginer des expériences pour montrer l’influence des phosphates sur les végétaux.</a:t>
            </a:r>
            <a:endParaRPr lang="fr-FR" dirty="0">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36461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1C05E6C-6842-436C-809C-88A6A07F27F3}"/>
              </a:ext>
            </a:extLst>
          </p:cNvPr>
          <p:cNvSpPr>
            <a:spLocks noGrp="1"/>
          </p:cNvSpPr>
          <p:nvPr>
            <p:ph idx="1"/>
          </p:nvPr>
        </p:nvSpPr>
        <p:spPr>
          <a:xfrm>
            <a:off x="505838" y="389106"/>
            <a:ext cx="10847962" cy="5787857"/>
          </a:xfrm>
        </p:spPr>
        <p:txBody>
          <a:bodyPr>
            <a:normAutofit/>
          </a:bodyPr>
          <a:lstStyle/>
          <a:p>
            <a:pPr>
              <a:spcAft>
                <a:spcPts val="0"/>
              </a:spcAft>
            </a:pPr>
            <a:r>
              <a:rPr lang="fr-FR" dirty="0">
                <a:solidFill>
                  <a:srgbClr val="000000"/>
                </a:solidFill>
                <a:latin typeface="Times New Roman" panose="02020603050405020304" pitchFamily="18" charset="0"/>
                <a:ea typeface="Times New Roman" panose="02020603050405020304" pitchFamily="18" charset="0"/>
              </a:rPr>
              <a:t>Réalisation de 4 expériences :</a:t>
            </a:r>
            <a:br>
              <a:rPr lang="fr-FR" dirty="0">
                <a:solidFill>
                  <a:srgbClr val="000000"/>
                </a:solidFill>
                <a:latin typeface="Times New Roman" panose="02020603050405020304" pitchFamily="18" charset="0"/>
                <a:ea typeface="Times New Roman" panose="02020603050405020304" pitchFamily="18" charset="0"/>
              </a:rPr>
            </a:br>
            <a:r>
              <a:rPr lang="fr-FR" dirty="0">
                <a:solidFill>
                  <a:srgbClr val="000000"/>
                </a:solidFill>
                <a:latin typeface="Times New Roman" panose="02020603050405020304" pitchFamily="18" charset="0"/>
                <a:ea typeface="Times New Roman" panose="02020603050405020304" pitchFamily="18" charset="0"/>
              </a:rPr>
              <a:t>• N°1 : Herbe aquatique + eau</a:t>
            </a:r>
            <a:br>
              <a:rPr lang="fr-FR" dirty="0">
                <a:solidFill>
                  <a:srgbClr val="000000"/>
                </a:solidFill>
                <a:latin typeface="Times New Roman" panose="02020603050405020304" pitchFamily="18" charset="0"/>
                <a:ea typeface="Times New Roman" panose="02020603050405020304" pitchFamily="18" charset="0"/>
              </a:rPr>
            </a:br>
            <a:r>
              <a:rPr lang="fr-FR" dirty="0">
                <a:solidFill>
                  <a:srgbClr val="000000"/>
                </a:solidFill>
                <a:latin typeface="Times New Roman" panose="02020603050405020304" pitchFamily="18" charset="0"/>
                <a:ea typeface="Times New Roman" panose="02020603050405020304" pitchFamily="18" charset="0"/>
              </a:rPr>
              <a:t>• N°2 : Herbe aquatique + eau savonneuse (concentration 25 mg/L)</a:t>
            </a:r>
            <a:br>
              <a:rPr lang="fr-FR" dirty="0">
                <a:solidFill>
                  <a:srgbClr val="000000"/>
                </a:solidFill>
                <a:latin typeface="Times New Roman" panose="02020603050405020304" pitchFamily="18" charset="0"/>
                <a:ea typeface="Times New Roman" panose="02020603050405020304" pitchFamily="18" charset="0"/>
              </a:rPr>
            </a:br>
            <a:r>
              <a:rPr lang="fr-FR" dirty="0">
                <a:solidFill>
                  <a:srgbClr val="000000"/>
                </a:solidFill>
                <a:latin typeface="Times New Roman" panose="02020603050405020304" pitchFamily="18" charset="0"/>
                <a:ea typeface="Times New Roman" panose="02020603050405020304" pitchFamily="18" charset="0"/>
              </a:rPr>
              <a:t>• N°3 : Herbe aquatique + lessive (concentration 250 mg/L)</a:t>
            </a:r>
            <a:br>
              <a:rPr lang="fr-FR" dirty="0">
                <a:solidFill>
                  <a:srgbClr val="000000"/>
                </a:solidFill>
                <a:latin typeface="Times New Roman" panose="02020603050405020304" pitchFamily="18" charset="0"/>
                <a:ea typeface="Times New Roman" panose="02020603050405020304" pitchFamily="18" charset="0"/>
              </a:rPr>
            </a:br>
            <a:r>
              <a:rPr lang="fr-FR" dirty="0">
                <a:solidFill>
                  <a:srgbClr val="000000"/>
                </a:solidFill>
                <a:latin typeface="Times New Roman" panose="02020603050405020304" pitchFamily="18" charset="0"/>
                <a:ea typeface="Times New Roman" panose="02020603050405020304" pitchFamily="18" charset="0"/>
              </a:rPr>
              <a:t>• N°4 : Herbe aquatique + phosphate de potassium (concentration 250 mg/L) </a:t>
            </a:r>
          </a:p>
          <a:p>
            <a:pPr marL="0" indent="0">
              <a:spcAft>
                <a:spcPts val="0"/>
              </a:spcAft>
              <a:buNone/>
            </a:pPr>
            <a:endParaRPr lang="fr-FR" dirty="0">
              <a:latin typeface="Times New Roman" panose="02020603050405020304" pitchFamily="18" charset="0"/>
              <a:ea typeface="Times New Roman" panose="02020603050405020304" pitchFamily="18" charset="0"/>
            </a:endParaRPr>
          </a:p>
          <a:p>
            <a:pPr>
              <a:spcAft>
                <a:spcPts val="0"/>
              </a:spcAft>
            </a:pPr>
            <a:r>
              <a:rPr lang="fr-FR" dirty="0">
                <a:solidFill>
                  <a:srgbClr val="000000"/>
                </a:solidFill>
                <a:latin typeface="Times New Roman" panose="02020603050405020304" pitchFamily="18" charset="0"/>
                <a:ea typeface="Times New Roman" panose="02020603050405020304" pitchFamily="18" charset="0"/>
              </a:rPr>
              <a:t>Au bout de quelques jours, on remarque un développement important des herbes qui entraine une diminution de la quantité d’oxygène présente dans l’eau. C’est le phénomène d’eutrophisation.</a:t>
            </a:r>
            <a:br>
              <a:rPr lang="fr-FR" dirty="0">
                <a:solidFill>
                  <a:srgbClr val="000000"/>
                </a:solidFill>
                <a:latin typeface="Times New Roman" panose="02020603050405020304" pitchFamily="18" charset="0"/>
                <a:ea typeface="Times New Roman" panose="02020603050405020304" pitchFamily="18" charset="0"/>
              </a:rPr>
            </a:br>
            <a:r>
              <a:rPr lang="fr-FR" dirty="0">
                <a:solidFill>
                  <a:srgbClr val="000000"/>
                </a:solidFill>
                <a:latin typeface="Times New Roman" panose="02020603050405020304" pitchFamily="18" charset="0"/>
                <a:ea typeface="Times New Roman" panose="02020603050405020304" pitchFamily="18" charset="0"/>
              </a:rPr>
              <a:t>L’expérience peut être réalisée avec du nitrate de potassium pour étudier l’influence des nitrates sur les végétaux. </a:t>
            </a:r>
            <a:r>
              <a:rPr lang="fr-FR" i="1" dirty="0">
                <a:solidFill>
                  <a:srgbClr val="000000"/>
                </a:solidFill>
                <a:latin typeface="Times New Roman" panose="02020603050405020304" pitchFamily="18" charset="0"/>
                <a:ea typeface="Times New Roman" panose="02020603050405020304" pitchFamily="18" charset="0"/>
              </a:rPr>
              <a:t>(Source : agence de l’eau)</a:t>
            </a:r>
            <a:endParaRPr lang="fr-FR" dirty="0">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361428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87682C-FA06-4753-B893-71E0C5A8D8E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C389863-EDAC-4A59-A3B2-C3B432167CF7}"/>
              </a:ext>
            </a:extLst>
          </p:cNvPr>
          <p:cNvSpPr>
            <a:spLocks noGrp="1"/>
          </p:cNvSpPr>
          <p:nvPr>
            <p:ph idx="1"/>
          </p:nvPr>
        </p:nvSpPr>
        <p:spPr/>
        <p:txBody>
          <a:bodyPr/>
          <a:lstStyle/>
          <a:p>
            <a:r>
              <a:rPr lang="fr-FR" u="sng" dirty="0">
                <a:solidFill>
                  <a:srgbClr val="000000"/>
                </a:solidFill>
                <a:latin typeface="Times New Roman" panose="02020603050405020304" pitchFamily="18" charset="0"/>
                <a:ea typeface="Times New Roman" panose="02020603050405020304" pitchFamily="18" charset="0"/>
              </a:rPr>
              <a:t>Connaissances </a:t>
            </a:r>
            <a:r>
              <a:rPr lang="fr-FR" dirty="0">
                <a:solidFill>
                  <a:srgbClr val="000000"/>
                </a:solidFill>
                <a:latin typeface="Times New Roman" panose="02020603050405020304" pitchFamily="18" charset="0"/>
                <a:ea typeface="Times New Roman" panose="02020603050405020304" pitchFamily="18" charset="0"/>
              </a:rPr>
              <a:t>: la cellule (6 </a:t>
            </a:r>
            <a:r>
              <a:rPr lang="fr-FR" baseline="30000" dirty="0" err="1">
                <a:solidFill>
                  <a:srgbClr val="000000"/>
                </a:solidFill>
                <a:latin typeface="Times New Roman" panose="02020603050405020304" pitchFamily="18" charset="0"/>
                <a:ea typeface="Times New Roman" panose="02020603050405020304" pitchFamily="18" charset="0"/>
              </a:rPr>
              <a:t>ème</a:t>
            </a:r>
            <a:r>
              <a:rPr lang="fr-FR" dirty="0">
                <a:solidFill>
                  <a:srgbClr val="000000"/>
                </a:solidFill>
                <a:latin typeface="Times New Roman" panose="02020603050405020304" pitchFamily="18" charset="0"/>
                <a:ea typeface="Times New Roman" panose="02020603050405020304" pitchFamily="18" charset="0"/>
              </a:rPr>
              <a:t>), le phytoplancton et les besoins des plantes vertes, le cycle de l’eau, les besoins de l’être humain et les impacts à gérer : la pollution chimique (eaux usées, activités industrielles, activités agricoles) et l’eutrophisation</a:t>
            </a:r>
            <a:endParaRPr lang="fr-FR" dirty="0">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262424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6FF55-95F1-4947-B415-B36CE8D4FB94}"/>
              </a:ext>
            </a:extLst>
          </p:cNvPr>
          <p:cNvSpPr>
            <a:spLocks noGrp="1"/>
          </p:cNvSpPr>
          <p:nvPr>
            <p:ph type="title"/>
          </p:nvPr>
        </p:nvSpPr>
        <p:spPr/>
        <p:txBody>
          <a:bodyPr/>
          <a:lstStyle/>
          <a:p>
            <a:r>
              <a:rPr lang="fr-FR" b="1" u="sng" dirty="0">
                <a:solidFill>
                  <a:srgbClr val="00B0F0"/>
                </a:solidFill>
              </a:rPr>
              <a:t>Comment transformer l’eau salée en eau douce ?</a:t>
            </a:r>
            <a:endParaRPr lang="fr-FR" dirty="0">
              <a:solidFill>
                <a:srgbClr val="00B0F0"/>
              </a:solidFill>
            </a:endParaRPr>
          </a:p>
        </p:txBody>
      </p:sp>
      <p:sp>
        <p:nvSpPr>
          <p:cNvPr id="3" name="Espace réservé du contenu 2">
            <a:extLst>
              <a:ext uri="{FF2B5EF4-FFF2-40B4-BE49-F238E27FC236}">
                <a16:creationId xmlns:a16="http://schemas.microsoft.com/office/drawing/2014/main" id="{BA548246-0B2C-475B-B58A-7D51910F0A56}"/>
              </a:ext>
            </a:extLst>
          </p:cNvPr>
          <p:cNvSpPr>
            <a:spLocks noGrp="1"/>
          </p:cNvSpPr>
          <p:nvPr>
            <p:ph idx="1"/>
          </p:nvPr>
        </p:nvSpPr>
        <p:spPr>
          <a:xfrm>
            <a:off x="424070" y="1825625"/>
            <a:ext cx="11330608" cy="4351338"/>
          </a:xfrm>
        </p:spPr>
        <p:txBody>
          <a:bodyPr>
            <a:normAutofit/>
          </a:bodyPr>
          <a:lstStyle/>
          <a:p>
            <a:r>
              <a:rPr lang="fr-FR" b="1" u="sng" dirty="0">
                <a:effectLst>
                  <a:outerShdw blurRad="38100" dist="38100" dir="2700000" algn="tl">
                    <a:srgbClr val="000000">
                      <a:alpha val="43137"/>
                    </a:srgbClr>
                  </a:outerShdw>
                </a:effectLst>
              </a:rPr>
              <a:t>Situation de départ</a:t>
            </a:r>
            <a:r>
              <a:rPr lang="fr-FR" dirty="0"/>
              <a:t> : L’affiche « Accéder à l’eau potable », extraite de l’exposition de Yann Arthus-Bertrand « Le développement durable, pourquoi ? » (http://www.ledeveloppementdurable.fr/docs/developpementdurable/fp/10.pdf) </a:t>
            </a:r>
            <a:br>
              <a:rPr lang="fr-FR" b="1" dirty="0"/>
            </a:br>
            <a:r>
              <a:rPr lang="fr-FR" dirty="0"/>
              <a:t>Source d’eau alternative, le dessalement de l’eau de mer est exploité depuis 1957. Le Koweït devient alors le premier pays à dépendre du dessalement pour son approvisionnement en eau potable. </a:t>
            </a:r>
          </a:p>
          <a:p>
            <a:pPr marL="0" indent="0" algn="ctr">
              <a:buNone/>
            </a:pPr>
            <a:r>
              <a:rPr lang="fr-FR" b="1" dirty="0">
                <a:solidFill>
                  <a:srgbClr val="00B050"/>
                </a:solidFill>
              </a:rPr>
              <a:t>Défi : Comment rendre l’eau de mer douce ?</a:t>
            </a:r>
          </a:p>
          <a:p>
            <a:r>
              <a:rPr lang="fr-FR" b="1" u="sng" dirty="0">
                <a:effectLst>
                  <a:outerShdw blurRad="38100" dist="38100" dir="2700000" algn="tl">
                    <a:srgbClr val="000000">
                      <a:alpha val="43137"/>
                    </a:srgbClr>
                  </a:outerShdw>
                </a:effectLst>
              </a:rPr>
              <a:t>Hypothèses</a:t>
            </a:r>
            <a:r>
              <a:rPr lang="fr-FR" dirty="0"/>
              <a:t> :  filtrer, chauffer le mélange...</a:t>
            </a:r>
          </a:p>
          <a:p>
            <a:pPr marL="0" indent="0">
              <a:buNone/>
            </a:pPr>
            <a:endParaRPr lang="fr-FR" dirty="0"/>
          </a:p>
          <a:p>
            <a:endParaRPr lang="fr-FR" dirty="0"/>
          </a:p>
        </p:txBody>
      </p:sp>
    </p:spTree>
    <p:extLst>
      <p:ext uri="{BB962C8B-B14F-4D97-AF65-F5344CB8AC3E}">
        <p14:creationId xmlns:p14="http://schemas.microsoft.com/office/powerpoint/2010/main" val="38656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71F4EB-8F0C-4B2E-8037-9BE2003B76C6}"/>
              </a:ext>
            </a:extLst>
          </p:cNvPr>
          <p:cNvSpPr>
            <a:spLocks noGrp="1"/>
          </p:cNvSpPr>
          <p:nvPr>
            <p:ph type="title"/>
          </p:nvPr>
        </p:nvSpPr>
        <p:spPr/>
        <p:txBody>
          <a:bodyPr>
            <a:normAutofit/>
          </a:bodyPr>
          <a:lstStyle/>
          <a:p>
            <a:r>
              <a:rPr lang="fr-FR" dirty="0"/>
              <a:t>Expériences pour retirer le sel de l’eau</a:t>
            </a:r>
            <a:br>
              <a:rPr lang="fr-FR" dirty="0"/>
            </a:br>
            <a:endParaRPr lang="fr-FR" dirty="0"/>
          </a:p>
        </p:txBody>
      </p:sp>
      <p:pic>
        <p:nvPicPr>
          <p:cNvPr id="4" name="Espace réservé du contenu 3">
            <a:extLst>
              <a:ext uri="{FF2B5EF4-FFF2-40B4-BE49-F238E27FC236}">
                <a16:creationId xmlns:a16="http://schemas.microsoft.com/office/drawing/2014/main" id="{6721DF2C-4F8E-49D5-88B0-995BF937ECC5}"/>
              </a:ext>
            </a:extLst>
          </p:cNvPr>
          <p:cNvPicPr>
            <a:picLocks noGrp="1"/>
          </p:cNvPicPr>
          <p:nvPr>
            <p:ph idx="1"/>
          </p:nvPr>
        </p:nvPicPr>
        <p:blipFill>
          <a:blip r:embed="rId2"/>
          <a:stretch>
            <a:fillRect/>
          </a:stretch>
        </p:blipFill>
        <p:spPr>
          <a:xfrm>
            <a:off x="2021968" y="2515596"/>
            <a:ext cx="8470057" cy="4351338"/>
          </a:xfrm>
          <a:prstGeom prst="rect">
            <a:avLst/>
          </a:prstGeom>
        </p:spPr>
      </p:pic>
      <p:sp>
        <p:nvSpPr>
          <p:cNvPr id="5" name="Rectangle 4">
            <a:extLst>
              <a:ext uri="{FF2B5EF4-FFF2-40B4-BE49-F238E27FC236}">
                <a16:creationId xmlns:a16="http://schemas.microsoft.com/office/drawing/2014/main" id="{E883F089-F04D-4933-8666-B975A45B1C0E}"/>
              </a:ext>
            </a:extLst>
          </p:cNvPr>
          <p:cNvSpPr/>
          <p:nvPr/>
        </p:nvSpPr>
        <p:spPr>
          <a:xfrm>
            <a:off x="9630251" y="1190033"/>
            <a:ext cx="1723549" cy="369332"/>
          </a:xfrm>
          <a:prstGeom prst="rect">
            <a:avLst/>
          </a:prstGeom>
        </p:spPr>
        <p:txBody>
          <a:bodyPr wrap="none">
            <a:spAutoFit/>
          </a:bodyPr>
          <a:lstStyle/>
          <a:p>
            <a:r>
              <a:rPr lang="fr-FR" i="1" dirty="0">
                <a:latin typeface="Times New Roman" panose="02020603050405020304" pitchFamily="18" charset="0"/>
                <a:ea typeface="Times New Roman" panose="02020603050405020304" pitchFamily="18" charset="0"/>
              </a:rPr>
              <a:t>Sur un radiateur</a:t>
            </a:r>
            <a:endParaRPr lang="fr-FR" dirty="0"/>
          </a:p>
        </p:txBody>
      </p:sp>
    </p:spTree>
    <p:extLst>
      <p:ext uri="{BB962C8B-B14F-4D97-AF65-F5344CB8AC3E}">
        <p14:creationId xmlns:p14="http://schemas.microsoft.com/office/powerpoint/2010/main" val="371756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CE831C-5B04-49FC-9D8B-50D6E75CEB0A}"/>
              </a:ext>
            </a:extLst>
          </p:cNvPr>
          <p:cNvSpPr>
            <a:spLocks noGrp="1"/>
          </p:cNvSpPr>
          <p:nvPr>
            <p:ph type="title"/>
          </p:nvPr>
        </p:nvSpPr>
        <p:spPr/>
        <p:txBody>
          <a:bodyPr>
            <a:normAutofit/>
          </a:bodyPr>
          <a:lstStyle/>
          <a:p>
            <a:br>
              <a:rPr lang="fr-FR" dirty="0"/>
            </a:br>
            <a:endParaRPr lang="fr-FR" dirty="0"/>
          </a:p>
        </p:txBody>
      </p:sp>
      <p:sp>
        <p:nvSpPr>
          <p:cNvPr id="3" name="Espace réservé du contenu 2">
            <a:extLst>
              <a:ext uri="{FF2B5EF4-FFF2-40B4-BE49-F238E27FC236}">
                <a16:creationId xmlns:a16="http://schemas.microsoft.com/office/drawing/2014/main" id="{8538114F-FED6-4F13-86E5-D74F021FE872}"/>
              </a:ext>
            </a:extLst>
          </p:cNvPr>
          <p:cNvSpPr>
            <a:spLocks noGrp="1"/>
          </p:cNvSpPr>
          <p:nvPr>
            <p:ph idx="1"/>
          </p:nvPr>
        </p:nvSpPr>
        <p:spPr/>
        <p:txBody>
          <a:bodyPr/>
          <a:lstStyle/>
          <a:p>
            <a:r>
              <a:rPr lang="fr-FR" u="sng" dirty="0"/>
              <a:t>Connaissances</a:t>
            </a:r>
            <a:r>
              <a:rPr lang="fr-FR" dirty="0"/>
              <a:t> : exploitation raisonnée et utilisation des ressources en eau, mélange homogène, filtration, dissolution, solubilité, évaporation</a:t>
            </a:r>
          </a:p>
        </p:txBody>
      </p:sp>
    </p:spTree>
    <p:extLst>
      <p:ext uri="{BB962C8B-B14F-4D97-AF65-F5344CB8AC3E}">
        <p14:creationId xmlns:p14="http://schemas.microsoft.com/office/powerpoint/2010/main" val="2045249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8556A8-5699-42E0-8173-0353F8ADA4E9}"/>
              </a:ext>
            </a:extLst>
          </p:cNvPr>
          <p:cNvSpPr>
            <a:spLocks noGrp="1"/>
          </p:cNvSpPr>
          <p:nvPr>
            <p:ph type="title"/>
          </p:nvPr>
        </p:nvSpPr>
        <p:spPr/>
        <p:txBody>
          <a:bodyPr>
            <a:normAutofit fontScale="90000"/>
          </a:bodyPr>
          <a:lstStyle/>
          <a:p>
            <a:br>
              <a:rPr lang="fr-FR" b="1" u="sng" dirty="0"/>
            </a:br>
            <a:r>
              <a:rPr lang="fr-FR" b="1" u="sng" dirty="0">
                <a:solidFill>
                  <a:srgbClr val="00B0F0"/>
                </a:solidFill>
              </a:rPr>
              <a:t>Comment mesurer le débit d’eau d’une rivière ?</a:t>
            </a:r>
            <a:br>
              <a:rPr lang="fr-FR" dirty="0">
                <a:solidFill>
                  <a:srgbClr val="00B0F0"/>
                </a:solidFill>
              </a:rPr>
            </a:br>
            <a:endParaRPr lang="fr-FR" dirty="0">
              <a:solidFill>
                <a:srgbClr val="00B0F0"/>
              </a:solidFill>
            </a:endParaRPr>
          </a:p>
        </p:txBody>
      </p:sp>
      <p:sp>
        <p:nvSpPr>
          <p:cNvPr id="3" name="Espace réservé du contenu 2">
            <a:extLst>
              <a:ext uri="{FF2B5EF4-FFF2-40B4-BE49-F238E27FC236}">
                <a16:creationId xmlns:a16="http://schemas.microsoft.com/office/drawing/2014/main" id="{5192308A-A01E-484B-8541-934474A7C088}"/>
              </a:ext>
            </a:extLst>
          </p:cNvPr>
          <p:cNvSpPr>
            <a:spLocks noGrp="1"/>
          </p:cNvSpPr>
          <p:nvPr>
            <p:ph idx="1"/>
          </p:nvPr>
        </p:nvSpPr>
        <p:spPr/>
        <p:txBody>
          <a:bodyPr/>
          <a:lstStyle/>
          <a:p>
            <a:r>
              <a:rPr lang="fr-FR" u="sng" dirty="0">
                <a:effectLst>
                  <a:outerShdw blurRad="38100" dist="38100" dir="2700000" algn="tl">
                    <a:srgbClr val="000000">
                      <a:alpha val="43137"/>
                    </a:srgbClr>
                  </a:outerShdw>
                </a:effectLst>
              </a:rPr>
              <a:t>Situation de départ</a:t>
            </a:r>
            <a:r>
              <a:rPr lang="fr-FR" dirty="0"/>
              <a:t> :  film sur une rivière calme et ensuite agitée</a:t>
            </a:r>
          </a:p>
          <a:p>
            <a:pPr marL="0" indent="0">
              <a:buNone/>
            </a:pPr>
            <a:r>
              <a:rPr lang="fr-FR" dirty="0"/>
              <a:t>Constat : L’eau coule plus vite</a:t>
            </a:r>
          </a:p>
          <a:p>
            <a:pPr marL="0" indent="0" algn="ctr">
              <a:buNone/>
            </a:pPr>
            <a:r>
              <a:rPr lang="fr-FR" b="1" dirty="0">
                <a:solidFill>
                  <a:srgbClr val="00B050"/>
                </a:solidFill>
              </a:rPr>
              <a:t>Défi : Comment mesurer le débit d’une rivière ?</a:t>
            </a:r>
          </a:p>
          <a:p>
            <a:r>
              <a:rPr lang="fr-FR" dirty="0"/>
              <a:t>Hypothèses :  </a:t>
            </a:r>
          </a:p>
          <a:p>
            <a:r>
              <a:rPr lang="fr-FR" dirty="0"/>
              <a:t>Expériences  </a:t>
            </a:r>
          </a:p>
          <a:p>
            <a:r>
              <a:rPr lang="fr-FR" dirty="0"/>
              <a:t>Observations : </a:t>
            </a:r>
          </a:p>
          <a:p>
            <a:r>
              <a:rPr lang="fr-FR" dirty="0"/>
              <a:t>Connaissances : </a:t>
            </a:r>
          </a:p>
          <a:p>
            <a:endParaRPr lang="fr-FR" dirty="0"/>
          </a:p>
        </p:txBody>
      </p:sp>
    </p:spTree>
    <p:extLst>
      <p:ext uri="{BB962C8B-B14F-4D97-AF65-F5344CB8AC3E}">
        <p14:creationId xmlns:p14="http://schemas.microsoft.com/office/powerpoint/2010/main" val="1556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CEC297-A519-4607-BD53-27B6839FCCAA}"/>
              </a:ext>
            </a:extLst>
          </p:cNvPr>
          <p:cNvSpPr>
            <a:spLocks noGrp="1"/>
          </p:cNvSpPr>
          <p:nvPr>
            <p:ph type="title"/>
          </p:nvPr>
        </p:nvSpPr>
        <p:spPr/>
        <p:txBody>
          <a:bodyPr/>
          <a:lstStyle/>
          <a:p>
            <a:r>
              <a:rPr lang="fr-FR" b="1" u="sng" dirty="0">
                <a:solidFill>
                  <a:srgbClr val="00B0F0"/>
                </a:solidFill>
              </a:rPr>
              <a:t>Comment fonctionne une écluse ?</a:t>
            </a:r>
            <a:br>
              <a:rPr lang="fr-FR" dirty="0">
                <a:solidFill>
                  <a:srgbClr val="00B0F0"/>
                </a:solidFill>
              </a:rPr>
            </a:br>
            <a:endParaRPr lang="fr-FR" dirty="0">
              <a:solidFill>
                <a:srgbClr val="00B0F0"/>
              </a:solidFill>
            </a:endParaRPr>
          </a:p>
        </p:txBody>
      </p:sp>
      <p:sp>
        <p:nvSpPr>
          <p:cNvPr id="3" name="Espace réservé du contenu 2">
            <a:extLst>
              <a:ext uri="{FF2B5EF4-FFF2-40B4-BE49-F238E27FC236}">
                <a16:creationId xmlns:a16="http://schemas.microsoft.com/office/drawing/2014/main" id="{FD362064-7B2C-4324-B388-66A7FD25F0DB}"/>
              </a:ext>
            </a:extLst>
          </p:cNvPr>
          <p:cNvSpPr>
            <a:spLocks noGrp="1"/>
          </p:cNvSpPr>
          <p:nvPr>
            <p:ph idx="1"/>
          </p:nvPr>
        </p:nvSpPr>
        <p:spPr/>
        <p:txBody>
          <a:bodyPr>
            <a:normAutofit lnSpcReduction="10000"/>
          </a:bodyPr>
          <a:lstStyle/>
          <a:p>
            <a:r>
              <a:rPr lang="fr-FR" dirty="0"/>
              <a:t>Situation de départ :   </a:t>
            </a:r>
          </a:p>
          <a:p>
            <a:pPr marL="0" indent="0" algn="ctr">
              <a:buNone/>
            </a:pPr>
            <a:r>
              <a:rPr lang="fr-FR" b="1" dirty="0">
                <a:solidFill>
                  <a:srgbClr val="00B050"/>
                </a:solidFill>
              </a:rPr>
              <a:t>Défi : Comment fonctionne une écluse ?</a:t>
            </a:r>
          </a:p>
          <a:p>
            <a:r>
              <a:rPr lang="fr-FR" dirty="0"/>
              <a:t>Hypothèses :  </a:t>
            </a:r>
          </a:p>
          <a:p>
            <a:endParaRPr lang="fr-FR" dirty="0"/>
          </a:p>
          <a:p>
            <a:r>
              <a:rPr lang="fr-FR" dirty="0"/>
              <a:t>Expériences pour modifier les niveaux d’eau   </a:t>
            </a:r>
          </a:p>
          <a:p>
            <a:endParaRPr lang="fr-FR" dirty="0"/>
          </a:p>
          <a:p>
            <a:r>
              <a:rPr lang="fr-FR" dirty="0"/>
              <a:t>Observations :</a:t>
            </a:r>
          </a:p>
          <a:p>
            <a:endParaRPr lang="fr-FR" dirty="0"/>
          </a:p>
          <a:p>
            <a:r>
              <a:rPr lang="fr-FR" dirty="0"/>
              <a:t>Connaissances : </a:t>
            </a:r>
          </a:p>
          <a:p>
            <a:endParaRPr lang="fr-FR" dirty="0"/>
          </a:p>
        </p:txBody>
      </p:sp>
    </p:spTree>
    <p:extLst>
      <p:ext uri="{BB962C8B-B14F-4D97-AF65-F5344CB8AC3E}">
        <p14:creationId xmlns:p14="http://schemas.microsoft.com/office/powerpoint/2010/main" val="13149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CF36E-5807-460B-95D7-6C6C97EA86AA}"/>
              </a:ext>
            </a:extLst>
          </p:cNvPr>
          <p:cNvSpPr>
            <a:spLocks noGrp="1"/>
          </p:cNvSpPr>
          <p:nvPr>
            <p:ph type="title"/>
          </p:nvPr>
        </p:nvSpPr>
        <p:spPr>
          <a:xfrm>
            <a:off x="278296" y="365125"/>
            <a:ext cx="11489634" cy="1325563"/>
          </a:xfrm>
        </p:spPr>
        <p:txBody>
          <a:bodyPr>
            <a:normAutofit fontScale="90000"/>
          </a:bodyPr>
          <a:lstStyle/>
          <a:p>
            <a:pPr algn="ctr"/>
            <a:br>
              <a:rPr lang="fr-FR" b="1" dirty="0"/>
            </a:br>
            <a:br>
              <a:rPr lang="fr-FR" b="1" dirty="0"/>
            </a:br>
            <a:br>
              <a:rPr lang="fr-FR" b="1" dirty="0"/>
            </a:br>
            <a:r>
              <a:rPr lang="fr-FR" b="1" dirty="0"/>
              <a:t>Etape 2 : Formuler des hypothèses </a:t>
            </a:r>
            <a:r>
              <a:rPr lang="fr-FR" sz="2800" b="1" dirty="0"/>
              <a:t>« Je pense que /On pense que »</a:t>
            </a:r>
            <a:br>
              <a:rPr lang="fr-FR" b="1" dirty="0"/>
            </a:br>
            <a:br>
              <a:rPr lang="fr-FR" dirty="0"/>
            </a:br>
            <a:br>
              <a:rPr lang="fr-FR" dirty="0"/>
            </a:br>
            <a:endParaRPr lang="fr-FR" dirty="0"/>
          </a:p>
        </p:txBody>
      </p:sp>
      <p:sp>
        <p:nvSpPr>
          <p:cNvPr id="3" name="Espace réservé du contenu 2">
            <a:extLst>
              <a:ext uri="{FF2B5EF4-FFF2-40B4-BE49-F238E27FC236}">
                <a16:creationId xmlns:a16="http://schemas.microsoft.com/office/drawing/2014/main" id="{ED323A89-7775-4511-9F7E-7E30B3341861}"/>
              </a:ext>
            </a:extLst>
          </p:cNvPr>
          <p:cNvSpPr>
            <a:spLocks noGrp="1"/>
          </p:cNvSpPr>
          <p:nvPr>
            <p:ph idx="1"/>
          </p:nvPr>
        </p:nvSpPr>
        <p:spPr/>
        <p:txBody>
          <a:bodyPr>
            <a:normAutofit/>
          </a:bodyPr>
          <a:lstStyle/>
          <a:p>
            <a:pPr marL="0" indent="0">
              <a:buNone/>
            </a:pPr>
            <a:r>
              <a:rPr lang="fr-FR" dirty="0">
                <a:solidFill>
                  <a:srgbClr val="FF0000"/>
                </a:solidFill>
              </a:rPr>
              <a:t>Objectif</a:t>
            </a:r>
            <a:r>
              <a:rPr lang="fr-FR" dirty="0"/>
              <a:t> : Envisager les hypothèses que les élèves pourraient faire à partir de cette question et envisager un tri des hypothèses.</a:t>
            </a:r>
          </a:p>
          <a:p>
            <a:pPr marL="0" indent="0">
              <a:buNone/>
            </a:pPr>
            <a:endParaRPr lang="fr-FR" b="1" dirty="0"/>
          </a:p>
          <a:p>
            <a:pPr marL="0" indent="0">
              <a:buNone/>
            </a:pPr>
            <a:r>
              <a:rPr lang="fr-FR" b="1" dirty="0">
                <a:solidFill>
                  <a:srgbClr val="0070C0"/>
                </a:solidFill>
              </a:rPr>
              <a:t>L’enseignant</a:t>
            </a:r>
            <a:r>
              <a:rPr lang="fr-FR" dirty="0">
                <a:solidFill>
                  <a:srgbClr val="0070C0"/>
                </a:solidFill>
              </a:rPr>
              <a:t> a comme rôle d'organiser la communication en apparaissant le moins possible comme partie prenante.</a:t>
            </a:r>
          </a:p>
          <a:p>
            <a:pPr marL="0" indent="0">
              <a:buNone/>
            </a:pPr>
            <a:endParaRPr lang="fr-FR" dirty="0"/>
          </a:p>
          <a:p>
            <a:pPr marL="0" indent="0">
              <a:buNone/>
            </a:pPr>
            <a:r>
              <a:rPr lang="fr-FR" b="1" dirty="0">
                <a:solidFill>
                  <a:srgbClr val="C00000"/>
                </a:solidFill>
              </a:rPr>
              <a:t>Les élèves </a:t>
            </a:r>
            <a:r>
              <a:rPr lang="fr-FR" dirty="0">
                <a:solidFill>
                  <a:srgbClr val="C00000"/>
                </a:solidFill>
              </a:rPr>
              <a:t>formulent leurs </a:t>
            </a:r>
            <a:r>
              <a:rPr lang="fr-FR" b="1" dirty="0">
                <a:solidFill>
                  <a:srgbClr val="C00000"/>
                </a:solidFill>
              </a:rPr>
              <a:t>hypothèses premières </a:t>
            </a:r>
            <a:r>
              <a:rPr lang="fr-FR" dirty="0">
                <a:solidFill>
                  <a:srgbClr val="C00000"/>
                </a:solidFill>
              </a:rPr>
              <a:t>sur le cahier d’expérience</a:t>
            </a:r>
            <a:r>
              <a:rPr lang="fr-FR" b="1" dirty="0">
                <a:solidFill>
                  <a:srgbClr val="C00000"/>
                </a:solidFill>
              </a:rPr>
              <a:t>, </a:t>
            </a:r>
            <a:r>
              <a:rPr lang="fr-FR" dirty="0">
                <a:solidFill>
                  <a:srgbClr val="C00000"/>
                </a:solidFill>
              </a:rPr>
              <a:t>collectivement ou en groupe.</a:t>
            </a:r>
          </a:p>
          <a:p>
            <a:pPr marL="0" indent="0">
              <a:buNone/>
            </a:pPr>
            <a:endParaRPr lang="fr-FR" dirty="0"/>
          </a:p>
        </p:txBody>
      </p:sp>
    </p:spTree>
    <p:extLst>
      <p:ext uri="{BB962C8B-B14F-4D97-AF65-F5344CB8AC3E}">
        <p14:creationId xmlns:p14="http://schemas.microsoft.com/office/powerpoint/2010/main" val="211578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318A44-A5A2-4754-ADB0-708F105A7E54}"/>
              </a:ext>
            </a:extLst>
          </p:cNvPr>
          <p:cNvSpPr>
            <a:spLocks noGrp="1"/>
          </p:cNvSpPr>
          <p:nvPr>
            <p:ph type="title"/>
          </p:nvPr>
        </p:nvSpPr>
        <p:spPr/>
        <p:txBody>
          <a:bodyPr>
            <a:normAutofit fontScale="90000"/>
          </a:bodyPr>
          <a:lstStyle/>
          <a:p>
            <a:r>
              <a:rPr lang="fr-FR" b="1" u="sng" dirty="0">
                <a:hlinkClick r:id="rId2" action="ppaction://hlinkfile"/>
              </a:rPr>
              <a:t>Comment contrôler et mesurer la qualité de l’eau (voir travail sur l’eau des piscines) ?</a:t>
            </a:r>
            <a:br>
              <a:rPr lang="fr-FR" dirty="0"/>
            </a:br>
            <a:endParaRPr lang="fr-FR" dirty="0"/>
          </a:p>
        </p:txBody>
      </p:sp>
    </p:spTree>
    <p:extLst>
      <p:ext uri="{BB962C8B-B14F-4D97-AF65-F5344CB8AC3E}">
        <p14:creationId xmlns:p14="http://schemas.microsoft.com/office/powerpoint/2010/main" val="190417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BEBD65-2D81-4E08-8FD2-5BBDD5D83960}"/>
              </a:ext>
            </a:extLst>
          </p:cNvPr>
          <p:cNvSpPr>
            <a:spLocks noGrp="1"/>
          </p:cNvSpPr>
          <p:nvPr>
            <p:ph type="title"/>
          </p:nvPr>
        </p:nvSpPr>
        <p:spPr/>
        <p:txBody>
          <a:bodyPr>
            <a:normAutofit fontScale="90000"/>
          </a:bodyPr>
          <a:lstStyle/>
          <a:p>
            <a:br>
              <a:rPr lang="fr-FR" b="1" dirty="0"/>
            </a:br>
            <a:r>
              <a:rPr lang="fr-FR" b="1" dirty="0"/>
              <a:t>Etape 3 : Expérimenter  </a:t>
            </a:r>
            <a:r>
              <a:rPr lang="fr-FR" sz="2800" b="1" dirty="0"/>
              <a:t>«  J’essaie / on essaie »</a:t>
            </a:r>
            <a:r>
              <a:rPr lang="fr-FR" sz="2800" dirty="0"/>
              <a:t> </a:t>
            </a:r>
            <a:br>
              <a:rPr lang="fr-FR" dirty="0"/>
            </a:br>
            <a:br>
              <a:rPr lang="fr-FR" dirty="0"/>
            </a:br>
            <a:endParaRPr lang="fr-FR" dirty="0"/>
          </a:p>
        </p:txBody>
      </p:sp>
      <p:sp>
        <p:nvSpPr>
          <p:cNvPr id="3" name="Espace réservé du contenu 2">
            <a:extLst>
              <a:ext uri="{FF2B5EF4-FFF2-40B4-BE49-F238E27FC236}">
                <a16:creationId xmlns:a16="http://schemas.microsoft.com/office/drawing/2014/main" id="{48804664-8228-4851-AF0D-2A851CDCA4FF}"/>
              </a:ext>
            </a:extLst>
          </p:cNvPr>
          <p:cNvSpPr>
            <a:spLocks noGrp="1"/>
          </p:cNvSpPr>
          <p:nvPr>
            <p:ph idx="1"/>
          </p:nvPr>
        </p:nvSpPr>
        <p:spPr>
          <a:xfrm>
            <a:off x="318052" y="1205948"/>
            <a:ext cx="11035748" cy="5286927"/>
          </a:xfrm>
        </p:spPr>
        <p:txBody>
          <a:bodyPr>
            <a:normAutofit fontScale="92500" lnSpcReduction="10000"/>
          </a:bodyPr>
          <a:lstStyle/>
          <a:p>
            <a:pPr marL="0" indent="0">
              <a:buNone/>
            </a:pPr>
            <a:r>
              <a:rPr lang="fr-FR" dirty="0">
                <a:solidFill>
                  <a:srgbClr val="FF0000"/>
                </a:solidFill>
              </a:rPr>
              <a:t>Objectifs : </a:t>
            </a:r>
            <a:r>
              <a:rPr lang="fr-FR" dirty="0"/>
              <a:t>Mettre en place l’expérimentation</a:t>
            </a:r>
          </a:p>
          <a:p>
            <a:pPr marL="0" indent="0">
              <a:buNone/>
            </a:pPr>
            <a:r>
              <a:rPr lang="fr-FR" dirty="0"/>
              <a:t>                   Préparer l’expérimentation avec matériel et protocole</a:t>
            </a:r>
          </a:p>
          <a:p>
            <a:pPr marL="0" indent="0">
              <a:buNone/>
            </a:pPr>
            <a:endParaRPr lang="fr-FR" b="1" dirty="0"/>
          </a:p>
          <a:p>
            <a:pPr marL="0" indent="0">
              <a:buNone/>
            </a:pPr>
            <a:r>
              <a:rPr lang="fr-FR" b="1" dirty="0">
                <a:solidFill>
                  <a:schemeClr val="accent1"/>
                </a:solidFill>
              </a:rPr>
              <a:t>L’enseignant</a:t>
            </a:r>
            <a:r>
              <a:rPr lang="fr-FR" dirty="0">
                <a:solidFill>
                  <a:schemeClr val="accent1"/>
                </a:solidFill>
              </a:rPr>
              <a:t> a comme rôle d'organiser la communication en apparaissant le moins possible comme partie prenante.</a:t>
            </a:r>
          </a:p>
          <a:p>
            <a:pPr marL="0" indent="0">
              <a:buNone/>
            </a:pPr>
            <a:endParaRPr lang="fr-FR" dirty="0"/>
          </a:p>
          <a:p>
            <a:pPr marL="0" indent="0">
              <a:buNone/>
            </a:pPr>
            <a:r>
              <a:rPr lang="fr-FR" b="1" dirty="0">
                <a:solidFill>
                  <a:srgbClr val="C00000"/>
                </a:solidFill>
              </a:rPr>
              <a:t>Les élèves tentent des explications </a:t>
            </a:r>
            <a:r>
              <a:rPr lang="fr-FR" dirty="0">
                <a:solidFill>
                  <a:srgbClr val="C00000"/>
                </a:solidFill>
              </a:rPr>
              <a:t>en utilisant: </a:t>
            </a:r>
          </a:p>
          <a:p>
            <a:pPr marL="0" indent="0">
              <a:buNone/>
            </a:pPr>
            <a:r>
              <a:rPr lang="fr-FR" dirty="0">
                <a:solidFill>
                  <a:srgbClr val="C00000"/>
                </a:solidFill>
              </a:rPr>
              <a:t>	- </a:t>
            </a:r>
            <a:r>
              <a:rPr lang="fr-FR" b="1" dirty="0">
                <a:solidFill>
                  <a:srgbClr val="C00000"/>
                </a:solidFill>
              </a:rPr>
              <a:t>une expérimentation directe </a:t>
            </a:r>
            <a:r>
              <a:rPr lang="fr-FR" dirty="0">
                <a:solidFill>
                  <a:srgbClr val="C00000"/>
                </a:solidFill>
              </a:rPr>
              <a:t>conçue et réalisée par les élèves.</a:t>
            </a:r>
          </a:p>
          <a:p>
            <a:pPr marL="0" indent="0">
              <a:buNone/>
            </a:pPr>
            <a:r>
              <a:rPr lang="fr-FR" dirty="0">
                <a:solidFill>
                  <a:srgbClr val="C00000"/>
                </a:solidFill>
              </a:rPr>
              <a:t>	- </a:t>
            </a:r>
            <a:r>
              <a:rPr lang="fr-FR" b="1" dirty="0">
                <a:solidFill>
                  <a:srgbClr val="C00000"/>
                </a:solidFill>
              </a:rPr>
              <a:t>une réalisation matérielle, </a:t>
            </a:r>
            <a:r>
              <a:rPr lang="fr-FR" dirty="0">
                <a:solidFill>
                  <a:srgbClr val="C00000"/>
                </a:solidFill>
              </a:rPr>
              <a:t>recherche d'une solution technique.</a:t>
            </a:r>
          </a:p>
          <a:p>
            <a:pPr marL="0" indent="0">
              <a:buNone/>
            </a:pPr>
            <a:r>
              <a:rPr lang="fr-FR" dirty="0">
                <a:solidFill>
                  <a:srgbClr val="C00000"/>
                </a:solidFill>
              </a:rPr>
              <a:t>	- </a:t>
            </a:r>
            <a:r>
              <a:rPr lang="fr-FR" b="1" dirty="0">
                <a:solidFill>
                  <a:srgbClr val="C00000"/>
                </a:solidFill>
              </a:rPr>
              <a:t>une observation </a:t>
            </a:r>
            <a:r>
              <a:rPr lang="fr-FR" dirty="0">
                <a:solidFill>
                  <a:srgbClr val="C00000"/>
                </a:solidFill>
              </a:rPr>
              <a:t>directe ou assistée </a:t>
            </a:r>
            <a:r>
              <a:rPr lang="fr-FR" sz="2400" dirty="0">
                <a:solidFill>
                  <a:srgbClr val="C00000"/>
                </a:solidFill>
              </a:rPr>
              <a:t>par un instrument avec ou sans mesure ;</a:t>
            </a:r>
          </a:p>
          <a:p>
            <a:pPr marL="0" indent="0">
              <a:buNone/>
            </a:pPr>
            <a:r>
              <a:rPr lang="fr-FR" dirty="0">
                <a:solidFill>
                  <a:srgbClr val="C00000"/>
                </a:solidFill>
              </a:rPr>
              <a:t>	- une recherche sur documents.</a:t>
            </a:r>
          </a:p>
          <a:p>
            <a:pPr marL="0" indent="0">
              <a:buNone/>
            </a:pPr>
            <a:r>
              <a:rPr lang="fr-FR" dirty="0">
                <a:solidFill>
                  <a:srgbClr val="C00000"/>
                </a:solidFill>
              </a:rPr>
              <a:t>	- une enquête, une visite ;</a:t>
            </a:r>
          </a:p>
          <a:p>
            <a:pPr marL="0" indent="0">
              <a:buNone/>
            </a:pPr>
            <a:endParaRPr lang="fr-FR" dirty="0"/>
          </a:p>
        </p:txBody>
      </p:sp>
    </p:spTree>
    <p:extLst>
      <p:ext uri="{BB962C8B-B14F-4D97-AF65-F5344CB8AC3E}">
        <p14:creationId xmlns:p14="http://schemas.microsoft.com/office/powerpoint/2010/main" val="428109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AF13E5-C1B5-4D95-8C35-13FFDCE88895}"/>
              </a:ext>
            </a:extLst>
          </p:cNvPr>
          <p:cNvSpPr>
            <a:spLocks noGrp="1"/>
          </p:cNvSpPr>
          <p:nvPr>
            <p:ph type="title"/>
          </p:nvPr>
        </p:nvSpPr>
        <p:spPr/>
        <p:txBody>
          <a:bodyPr>
            <a:normAutofit fontScale="90000"/>
          </a:bodyPr>
          <a:lstStyle/>
          <a:p>
            <a:br>
              <a:rPr lang="fr-FR" b="1" dirty="0"/>
            </a:br>
            <a:r>
              <a:rPr lang="fr-FR" b="1" dirty="0"/>
              <a:t>Etape 4 : Observer </a:t>
            </a:r>
            <a:r>
              <a:rPr lang="fr-FR" sz="2800" b="1" dirty="0"/>
              <a:t>« Je remarque /on remarque »</a:t>
            </a:r>
            <a:br>
              <a:rPr lang="fr-FR" sz="2800" b="1" dirty="0"/>
            </a:br>
            <a:br>
              <a:rPr lang="fr-FR" sz="2800" dirty="0"/>
            </a:br>
            <a:endParaRPr lang="fr-FR" sz="2800" dirty="0"/>
          </a:p>
        </p:txBody>
      </p:sp>
      <p:sp>
        <p:nvSpPr>
          <p:cNvPr id="3" name="Espace réservé du contenu 2">
            <a:extLst>
              <a:ext uri="{FF2B5EF4-FFF2-40B4-BE49-F238E27FC236}">
                <a16:creationId xmlns:a16="http://schemas.microsoft.com/office/drawing/2014/main" id="{0E6BB13A-AE7E-4B3B-B25D-BB3FACCACDDB}"/>
              </a:ext>
            </a:extLst>
          </p:cNvPr>
          <p:cNvSpPr>
            <a:spLocks noGrp="1"/>
          </p:cNvSpPr>
          <p:nvPr>
            <p:ph idx="1"/>
          </p:nvPr>
        </p:nvSpPr>
        <p:spPr>
          <a:xfrm>
            <a:off x="556591" y="1431235"/>
            <a:ext cx="10972800" cy="4745728"/>
          </a:xfrm>
        </p:spPr>
        <p:txBody>
          <a:bodyPr>
            <a:normAutofit lnSpcReduction="10000"/>
          </a:bodyPr>
          <a:lstStyle/>
          <a:p>
            <a:pPr marL="0" indent="0">
              <a:buNone/>
            </a:pPr>
            <a:r>
              <a:rPr lang="fr-FR" dirty="0">
                <a:solidFill>
                  <a:srgbClr val="FF0000"/>
                </a:solidFill>
              </a:rPr>
              <a:t>Objectifs</a:t>
            </a:r>
            <a:r>
              <a:rPr lang="fr-FR" dirty="0"/>
              <a:t> : Amener les élèves à analyser leur expérience et en tirer des conclusions.</a:t>
            </a:r>
          </a:p>
          <a:p>
            <a:pPr marL="0" indent="0">
              <a:buNone/>
            </a:pPr>
            <a:endParaRPr lang="fr-FR" b="1" dirty="0"/>
          </a:p>
          <a:p>
            <a:pPr marL="0" indent="0">
              <a:buNone/>
            </a:pPr>
            <a:r>
              <a:rPr lang="fr-FR" b="1" dirty="0">
                <a:solidFill>
                  <a:srgbClr val="C00000"/>
                </a:solidFill>
              </a:rPr>
              <a:t>Les élèves </a:t>
            </a:r>
            <a:r>
              <a:rPr lang="fr-FR" dirty="0">
                <a:solidFill>
                  <a:srgbClr val="C00000"/>
                </a:solidFill>
              </a:rPr>
              <a:t>avec l'aide de l'enseignant </a:t>
            </a:r>
            <a:r>
              <a:rPr lang="fr-FR" b="1" dirty="0">
                <a:solidFill>
                  <a:srgbClr val="C00000"/>
                </a:solidFill>
              </a:rPr>
              <a:t>mettent en forme la trace écrite.</a:t>
            </a:r>
            <a:r>
              <a:rPr lang="fr-FR" dirty="0">
                <a:solidFill>
                  <a:srgbClr val="C00000"/>
                </a:solidFill>
              </a:rPr>
              <a:t> </a:t>
            </a:r>
            <a:r>
              <a:rPr lang="fr-FR" i="1" dirty="0">
                <a:solidFill>
                  <a:srgbClr val="C00000"/>
                </a:solidFill>
              </a:rPr>
              <a:t>Recueil et mise en forme des résultats pour communication au sein du groupe </a:t>
            </a:r>
          </a:p>
          <a:p>
            <a:pPr marL="0" indent="0">
              <a:buNone/>
            </a:pPr>
            <a:endParaRPr lang="fr-FR" b="1" dirty="0"/>
          </a:p>
          <a:p>
            <a:pPr marL="0" indent="0">
              <a:buNone/>
            </a:pPr>
            <a:r>
              <a:rPr lang="fr-FR" b="1" dirty="0">
                <a:solidFill>
                  <a:schemeClr val="accent1"/>
                </a:solidFill>
              </a:rPr>
              <a:t>L'enseignant </a:t>
            </a:r>
            <a:r>
              <a:rPr lang="fr-FR" dirty="0">
                <a:solidFill>
                  <a:schemeClr val="accent1"/>
                </a:solidFill>
              </a:rPr>
              <a:t>organise </a:t>
            </a:r>
            <a:r>
              <a:rPr lang="fr-FR" b="1" dirty="0">
                <a:solidFill>
                  <a:schemeClr val="accent1"/>
                </a:solidFill>
              </a:rPr>
              <a:t>la confrontation des résultats </a:t>
            </a:r>
            <a:r>
              <a:rPr lang="fr-FR" dirty="0">
                <a:solidFill>
                  <a:schemeClr val="accent1"/>
                </a:solidFill>
              </a:rPr>
              <a:t>qui débouche sur la </a:t>
            </a:r>
            <a:r>
              <a:rPr lang="fr-FR" b="1" dirty="0">
                <a:solidFill>
                  <a:schemeClr val="accent1"/>
                </a:solidFill>
              </a:rPr>
              <a:t>formulation d'une connaissance provisoire. </a:t>
            </a:r>
            <a:r>
              <a:rPr lang="fr-FR" dirty="0">
                <a:solidFill>
                  <a:schemeClr val="accent1"/>
                </a:solidFill>
              </a:rPr>
              <a:t>Lorsque la réponse est incomplète ou insuffisante, l'enseignant amène les élèves à poursuivre l'investigation. </a:t>
            </a:r>
          </a:p>
          <a:p>
            <a:pPr marL="0" indent="0">
              <a:buNone/>
            </a:pPr>
            <a:endParaRPr lang="fr-FR" dirty="0"/>
          </a:p>
          <a:p>
            <a:endParaRPr lang="fr-FR" dirty="0"/>
          </a:p>
        </p:txBody>
      </p:sp>
    </p:spTree>
    <p:extLst>
      <p:ext uri="{BB962C8B-B14F-4D97-AF65-F5344CB8AC3E}">
        <p14:creationId xmlns:p14="http://schemas.microsoft.com/office/powerpoint/2010/main" val="71169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7829FA-DF7A-48DB-A3C9-C78E59F31C55}"/>
              </a:ext>
            </a:extLst>
          </p:cNvPr>
          <p:cNvSpPr>
            <a:spLocks noGrp="1"/>
          </p:cNvSpPr>
          <p:nvPr>
            <p:ph type="title"/>
          </p:nvPr>
        </p:nvSpPr>
        <p:spPr>
          <a:xfrm>
            <a:off x="410817" y="365125"/>
            <a:ext cx="11383618" cy="1325563"/>
          </a:xfrm>
        </p:spPr>
        <p:txBody>
          <a:bodyPr>
            <a:normAutofit fontScale="90000"/>
          </a:bodyPr>
          <a:lstStyle/>
          <a:p>
            <a:br>
              <a:rPr lang="fr-FR" b="1" dirty="0"/>
            </a:br>
            <a:br>
              <a:rPr lang="fr-FR" b="1" dirty="0"/>
            </a:br>
            <a:r>
              <a:rPr lang="fr-FR" b="1" dirty="0"/>
              <a:t>Etape 5 : Elaborer les connaissances  </a:t>
            </a:r>
            <a:r>
              <a:rPr lang="fr-FR" sz="2800" b="1" dirty="0"/>
              <a:t>« Je sais /on sait que »</a:t>
            </a:r>
            <a:r>
              <a:rPr lang="fr-FR" sz="2800" dirty="0"/>
              <a:t> </a:t>
            </a:r>
            <a:br>
              <a:rPr lang="fr-FR" dirty="0"/>
            </a:br>
            <a:br>
              <a:rPr lang="fr-FR" dirty="0"/>
            </a:br>
            <a:br>
              <a:rPr lang="fr-FR" dirty="0"/>
            </a:br>
            <a:endParaRPr lang="fr-FR" dirty="0"/>
          </a:p>
        </p:txBody>
      </p:sp>
      <p:sp>
        <p:nvSpPr>
          <p:cNvPr id="3" name="Espace réservé du contenu 2">
            <a:extLst>
              <a:ext uri="{FF2B5EF4-FFF2-40B4-BE49-F238E27FC236}">
                <a16:creationId xmlns:a16="http://schemas.microsoft.com/office/drawing/2014/main" id="{286CFBAF-2E89-434B-BFA5-0057F5F396ED}"/>
              </a:ext>
            </a:extLst>
          </p:cNvPr>
          <p:cNvSpPr>
            <a:spLocks noGrp="1"/>
          </p:cNvSpPr>
          <p:nvPr>
            <p:ph idx="1"/>
          </p:nvPr>
        </p:nvSpPr>
        <p:spPr>
          <a:xfrm>
            <a:off x="410817" y="1179443"/>
            <a:ext cx="11078818" cy="5313432"/>
          </a:xfrm>
        </p:spPr>
        <p:txBody>
          <a:bodyPr>
            <a:normAutofit/>
          </a:bodyPr>
          <a:lstStyle/>
          <a:p>
            <a:pPr marL="0" indent="0">
              <a:buNone/>
            </a:pPr>
            <a:r>
              <a:rPr lang="fr-FR" dirty="0">
                <a:solidFill>
                  <a:srgbClr val="FF0000"/>
                </a:solidFill>
              </a:rPr>
              <a:t>Objectif</a:t>
            </a:r>
            <a:r>
              <a:rPr lang="fr-FR" dirty="0"/>
              <a:t> : Amener l’élève à expliciter ce qu’il a appris.</a:t>
            </a:r>
          </a:p>
          <a:p>
            <a:pPr marL="0" indent="0">
              <a:buNone/>
            </a:pPr>
            <a:endParaRPr lang="fr-FR" dirty="0"/>
          </a:p>
          <a:p>
            <a:r>
              <a:rPr lang="fr-FR" b="1" dirty="0">
                <a:solidFill>
                  <a:schemeClr val="accent1"/>
                </a:solidFill>
              </a:rPr>
              <a:t>L’enseignant amène les élèves à confronter les résultats au savoir établi, </a:t>
            </a:r>
            <a:r>
              <a:rPr lang="fr-FR" dirty="0">
                <a:solidFill>
                  <a:schemeClr val="accent1"/>
                </a:solidFill>
              </a:rPr>
              <a:t>au savoir savant, dans la perspective d'une généralisation d'une connaissance ou d'un savoir-faire. </a:t>
            </a:r>
          </a:p>
          <a:p>
            <a:pPr marL="0" indent="0">
              <a:buNone/>
            </a:pPr>
            <a:endParaRPr lang="fr-FR" dirty="0"/>
          </a:p>
          <a:p>
            <a:r>
              <a:rPr lang="fr-FR" b="1" dirty="0">
                <a:solidFill>
                  <a:srgbClr val="C00000"/>
                </a:solidFill>
              </a:rPr>
              <a:t>Les élèves font le point sur ce qu'ils ont appris (</a:t>
            </a:r>
            <a:r>
              <a:rPr lang="fr-FR" dirty="0">
                <a:solidFill>
                  <a:srgbClr val="C00000"/>
                </a:solidFill>
              </a:rPr>
              <a:t>retour au questionnement initial pour évaluer le cheminement), sur </a:t>
            </a:r>
            <a:r>
              <a:rPr lang="fr-FR" b="1" dirty="0">
                <a:solidFill>
                  <a:srgbClr val="C00000"/>
                </a:solidFill>
              </a:rPr>
              <a:t>la façon dont ils l'ont appris, sur ce qui était difficile ou pas.</a:t>
            </a:r>
            <a:endParaRPr lang="fr-FR" dirty="0">
              <a:solidFill>
                <a:srgbClr val="C00000"/>
              </a:solidFill>
            </a:endParaRPr>
          </a:p>
        </p:txBody>
      </p:sp>
    </p:spTree>
    <p:extLst>
      <p:ext uri="{BB962C8B-B14F-4D97-AF65-F5344CB8AC3E}">
        <p14:creationId xmlns:p14="http://schemas.microsoft.com/office/powerpoint/2010/main" val="223228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AA4518-79DA-41BD-87D0-872E4DEB16E1}"/>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78405133-4C2D-4C8E-ABFA-CF02EC4A41B5}"/>
              </a:ext>
            </a:extLst>
          </p:cNvPr>
          <p:cNvSpPr>
            <a:spLocks noGrp="1"/>
          </p:cNvSpPr>
          <p:nvPr>
            <p:ph idx="1"/>
          </p:nvPr>
        </p:nvSpPr>
        <p:spPr/>
        <p:txBody>
          <a:bodyPr/>
          <a:lstStyle/>
          <a:p>
            <a:pPr marL="0" indent="0" algn="ctr">
              <a:buNone/>
            </a:pPr>
            <a:endParaRPr lang="fr-FR" sz="4400" dirty="0"/>
          </a:p>
          <a:p>
            <a:pPr marL="0" indent="0" algn="ctr">
              <a:buNone/>
            </a:pPr>
            <a:r>
              <a:rPr lang="fr-FR" sz="4400" dirty="0"/>
              <a:t>Thème ECST </a:t>
            </a:r>
          </a:p>
          <a:p>
            <a:pPr marL="0" indent="0" algn="ctr">
              <a:buNone/>
            </a:pPr>
            <a:r>
              <a:rPr lang="fr-FR" sz="4400" dirty="0"/>
              <a:t>L’eau, milieu de vie</a:t>
            </a:r>
          </a:p>
          <a:p>
            <a:endParaRPr lang="fr-FR" dirty="0"/>
          </a:p>
        </p:txBody>
      </p:sp>
    </p:spTree>
    <p:extLst>
      <p:ext uri="{BB962C8B-B14F-4D97-AF65-F5344CB8AC3E}">
        <p14:creationId xmlns:p14="http://schemas.microsoft.com/office/powerpoint/2010/main" val="1570753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C588AF-71A0-4E1C-8350-7B6362B5771E}"/>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3E6A76F8-A489-45F5-8B06-1D6674BD61B0}"/>
              </a:ext>
            </a:extLst>
          </p:cNvPr>
          <p:cNvSpPr>
            <a:spLocks noGrp="1"/>
          </p:cNvSpPr>
          <p:nvPr>
            <p:ph idx="1"/>
          </p:nvPr>
        </p:nvSpPr>
        <p:spPr/>
        <p:txBody>
          <a:bodyPr/>
          <a:lstStyle/>
          <a:p>
            <a:pPr marL="0" indent="0" algn="ctr">
              <a:buNone/>
            </a:pPr>
            <a:endParaRPr lang="fr-FR" dirty="0"/>
          </a:p>
          <a:p>
            <a:pPr marL="0" indent="0" algn="ctr">
              <a:buNone/>
            </a:pPr>
            <a:endParaRPr lang="fr-FR" dirty="0"/>
          </a:p>
          <a:p>
            <a:pPr marL="0" indent="0" algn="ctr">
              <a:buNone/>
            </a:pPr>
            <a:endParaRPr lang="fr-FR" dirty="0"/>
          </a:p>
          <a:p>
            <a:pPr marL="0" indent="0" algn="ctr">
              <a:buNone/>
            </a:pPr>
            <a:r>
              <a:rPr lang="fr-FR" sz="4400" dirty="0"/>
              <a:t>Des idées de défis possibles sur ce thème</a:t>
            </a:r>
          </a:p>
        </p:txBody>
      </p:sp>
    </p:spTree>
    <p:extLst>
      <p:ext uri="{BB962C8B-B14F-4D97-AF65-F5344CB8AC3E}">
        <p14:creationId xmlns:p14="http://schemas.microsoft.com/office/powerpoint/2010/main" val="260942375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842</Words>
  <Application>Microsoft Office PowerPoint</Application>
  <PresentationFormat>Grand écran</PresentationFormat>
  <Paragraphs>164</Paragraphs>
  <Slides>40</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40</vt:i4>
      </vt:variant>
    </vt:vector>
  </HeadingPairs>
  <TitlesOfParts>
    <vt:vector size="46" baseType="lpstr">
      <vt:lpstr>Arial</vt:lpstr>
      <vt:lpstr>Calibri</vt:lpstr>
      <vt:lpstr>Calibri Light</vt:lpstr>
      <vt:lpstr>Times New Roman</vt:lpstr>
      <vt:lpstr>Wingdings 3</vt:lpstr>
      <vt:lpstr>Thème Office</vt:lpstr>
      <vt:lpstr>Les postures  dans la démarche d’investigation</vt:lpstr>
      <vt:lpstr>Présentation PowerPoint</vt:lpstr>
      <vt:lpstr> Etape1 : Poser le problème « Je me demande /on se demande  »  </vt:lpstr>
      <vt:lpstr>   Etape 2 : Formuler des hypothèses « Je pense que /On pense que »   </vt:lpstr>
      <vt:lpstr> Etape 3 : Expérimenter  «  J’essaie / on essaie »   </vt:lpstr>
      <vt:lpstr> Etape 4 : Observer « Je remarque /on remarque »  </vt:lpstr>
      <vt:lpstr>  Etape 5 : Elaborer les connaissances  « Je sais /on sait que »    </vt:lpstr>
      <vt:lpstr>Présentation PowerPoint</vt:lpstr>
      <vt:lpstr>Présentation PowerPoint</vt:lpstr>
      <vt:lpstr>Précisions sur les pollutions aquatiques </vt:lpstr>
      <vt:lpstr>Présentation PowerPoint</vt:lpstr>
      <vt:lpstr>Présentation PowerPoint</vt:lpstr>
      <vt:lpstr>Présentation PowerPoint</vt:lpstr>
      <vt:lpstr>Notre rivière est-elle polluée? </vt:lpstr>
      <vt:lpstr>Comment éviter la pollution ? </vt:lpstr>
      <vt:lpstr>Connaissances</vt:lpstr>
      <vt:lpstr> Comment équilibrer l’écosystème aquatique ? </vt:lpstr>
      <vt:lpstr> Comment fonctionne un château d’eau ? </vt:lpstr>
      <vt:lpstr> Constituer un dispositif avec deux demi-bouteilles reliées par un tuyau en plastique (la bouteille A représentant le château d’eau, la B un immeuble, le tuyau la canalisation), tracer une ligne horizontale comme repérage. </vt:lpstr>
      <vt:lpstr>L’eau est toujours au même niveau lorsqu’elle est immobile. Avant l’immobilisation, l’eau monte ou descend pour atteindre le même niveau des deux côtés.  </vt:lpstr>
      <vt:lpstr>Présentation PowerPoint</vt:lpstr>
      <vt:lpstr>Présentation PowerPoint</vt:lpstr>
      <vt:lpstr> Comment expliquer la prolifération de végétaux ? </vt:lpstr>
      <vt:lpstr>Présentation PowerPoint</vt:lpstr>
      <vt:lpstr>Présentation PowerPoint</vt:lpstr>
      <vt:lpstr>Présentation PowerPoint</vt:lpstr>
      <vt:lpstr>Comment nettoyer l’eau ? </vt:lpstr>
      <vt:lpstr>Présentation PowerPoint</vt:lpstr>
      <vt:lpstr>Présentation PowerPoint</vt:lpstr>
      <vt:lpstr>Présentation PowerPoint</vt:lpstr>
      <vt:lpstr>Pourquoi la mer mousse ? (voir diaporama) </vt:lpstr>
      <vt:lpstr>Présentation PowerPoint</vt:lpstr>
      <vt:lpstr>Présentation PowerPoint</vt:lpstr>
      <vt:lpstr>Présentation PowerPoint</vt:lpstr>
      <vt:lpstr>Comment transformer l’eau salée en eau douce ?</vt:lpstr>
      <vt:lpstr>Expériences pour retirer le sel de l’eau </vt:lpstr>
      <vt:lpstr> </vt:lpstr>
      <vt:lpstr> Comment mesurer le débit d’eau d’une rivière ? </vt:lpstr>
      <vt:lpstr>Comment fonctionne une écluse ? </vt:lpstr>
      <vt:lpstr>Comment contrôler et mesurer la qualité de l’eau (voir travail sur l’eau des piscines)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postures  dans la démarche d’investigation</dc:title>
  <dc:creator>rodolphe podevin</dc:creator>
  <cp:lastModifiedBy>rodolphe podevin</cp:lastModifiedBy>
  <cp:revision>9</cp:revision>
  <dcterms:created xsi:type="dcterms:W3CDTF">2019-02-27T15:09:04Z</dcterms:created>
  <dcterms:modified xsi:type="dcterms:W3CDTF">2019-03-01T07:03:14Z</dcterms:modified>
</cp:coreProperties>
</file>